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7F395D-06DA-48DC-B5AA-B7264F3E5D7B}">
  <a:tblStyle styleId="{A87F395D-06DA-48DC-B5AA-B7264F3E5D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adb67458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adb67458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ab693bf6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ab693bf6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ab693bf6a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ab693bf6a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3c957856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3c957856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2aba0cbbf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2aba0cbbf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ab693bf6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ab693bf6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ab693bf6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ab693bf6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b466f5f8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b466f5f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ad16f26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ad16f26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3b770b4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3b770b4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ab693bf6a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ab693bf6a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c6dee72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c6dee7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c9578565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c9578565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aba0cbb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aba0cb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ad16f26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ad16f26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c6dee728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c6dee72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c6dee72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c6dee72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c6dee72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c6dee72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ab693bf6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ab693bf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ab693bf6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ab693bf6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ab693bf6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ab693bf6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ab693bf6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ab693bf6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ab693bf6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ab693bf6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aba0cbbf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aba0cbbf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3b770b4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3b770b4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ad16f2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ad16f2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ab693bf6a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ab693bf6a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c6dee728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c6dee728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ab693bf6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ab693bf6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ab693bf6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ab693bf6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c6dee72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c6dee72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c6dee728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c6dee728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c6dee728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c6dee728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ab693bf6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2ab693bf6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c6dee728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3c6dee728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c6dee728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c6dee728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ab693bf6a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ab693bf6a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ab693bf6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ab693bf6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ab693bf6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ab693bf6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ab693bf6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ab693bf6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c6dee728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c6dee728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c6dee728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c6dee728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3c6dee728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3c6dee728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ad16f26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2ad16f26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53b770b4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53b770b4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2ab693bf6a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2ab693bf6a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c6dee72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3c6dee72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adb67458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adb6745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3c6dee72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3c6dee72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3c6dee728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3c6dee728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3c6dee728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3c6dee728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3c6dee728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3c6dee728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2ad16f26f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2ad16f26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3c9578565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3c9578565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ab693bf6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2ab693bf6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3c6dee728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3c6dee728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3c9578565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3c957856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3c957856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3c957856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ab693b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ab693b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3c9578565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3c9578565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2aba0cbbf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2aba0cbbf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53b770b4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53b770b4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2ab693bf6a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2ab693bf6a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c957856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c957856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ab693bf6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2ab693bf6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ab693bf6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2ab693bf6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2ab693bf6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2ab693bf6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2ab693bf6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2ab693bf6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2ab693bf6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2ab693bf6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ab693bf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ab693bf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3c6dee728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3c6dee728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3c6dee728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3c6dee728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3c6dee728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3c6dee728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c6dee728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c6dee728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3c6dee728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3c6dee728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2ab693bf6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2ab693bf6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3c6dee728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3c6dee728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3c6dee728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3c6dee728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ab693bf6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2ab693bf6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2ab693bf6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2ab693bf6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466f5f8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b466f5f8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3c9578565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3c9578565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2ab693bf6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2ab693bf6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ab693bf6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2ab693bf6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2ad16f26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2ad16f26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53b770b4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53b770b4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2ab693bf6a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2ab693bf6a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3c6dee728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3c6dee728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3c6dee728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3c6dee728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3c6dee728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3c6dee728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3c6dee728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3c6dee728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ab693bf6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ab693bf6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ab693bf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2ab693bf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2ab693bf6a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2ab693bf6a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2ab693bf6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2ab693bf6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2ab693bf6a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2ab693bf6a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2ab693bf6a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2ab693bf6a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ab693bf6a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2ab693bf6a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2aba0cbbf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2aba0cbbf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3c9578565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3c9578565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3c9578565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3c9578565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3c9578565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3c9578565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75" lIns="43975" spcFirstLastPara="1" rIns="43975" wrap="square" tIns="219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1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18" name="Google Shape;18;p2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>
            <p:ph type="title"/>
          </p:nvPr>
        </p:nvSpPr>
        <p:spPr>
          <a:xfrm>
            <a:off x="628650" y="273844"/>
            <a:ext cx="788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" type="body"/>
          </p:nvPr>
        </p:nvSpPr>
        <p:spPr>
          <a:xfrm rot="5400000">
            <a:off x="2831556" y="-1051213"/>
            <a:ext cx="34809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11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122" name="Google Shape;122;p11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type="title"/>
          </p:nvPr>
        </p:nvSpPr>
        <p:spPr>
          <a:xfrm rot="5400000">
            <a:off x="5350056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 rot="5400000">
            <a:off x="1349479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0" name="Google Shape;130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12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134" name="Google Shape;134;p12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>
            <a:lvl1pPr indent="-349250" lvl="0" marL="457200" rtl="0"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1pPr>
            <a:lvl2pPr indent="-349250" lvl="1" marL="914400" rtl="0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2pPr>
            <a:lvl3pPr indent="-349250" lvl="2" marL="1371600" rtl="0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3pPr>
            <a:lvl4pPr indent="-349250" lvl="3" marL="1828800" rtl="0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4pPr>
            <a:lvl5pPr indent="-349250" lvl="4" marL="2286000" rtl="0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070241" y="4815369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30" name="Google Shape;30;p3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45" name="Google Shape;45;p5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628650" y="273844"/>
            <a:ext cx="788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4629153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6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" name="Google Shape;6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75" lIns="43975" spcFirstLastPara="1" rIns="43975" wrap="square" tIns="219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3" type="body"/>
          </p:nvPr>
        </p:nvSpPr>
        <p:spPr>
          <a:xfrm>
            <a:off x="4629153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75" lIns="43975" spcFirstLastPara="1" rIns="43975" wrap="square" tIns="219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8" name="Google Shape;68;p7"/>
          <p:cNvSpPr txBox="1"/>
          <p:nvPr>
            <p:ph idx="4" type="body"/>
          </p:nvPr>
        </p:nvSpPr>
        <p:spPr>
          <a:xfrm>
            <a:off x="4629153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" name="Google Shape;72;p7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628650" y="273844"/>
            <a:ext cx="788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629842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3887394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2" name="Google Shape;92;p9"/>
          <p:cNvSpPr txBox="1"/>
          <p:nvPr>
            <p:ph idx="2" type="body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97" name="Google Shape;97;p9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type="title"/>
          </p:nvPr>
        </p:nvSpPr>
        <p:spPr>
          <a:xfrm>
            <a:off x="629842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75" lIns="43975" spcFirstLastPara="1" rIns="43975" wrap="square" tIns="219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0"/>
          <p:cNvSpPr/>
          <p:nvPr>
            <p:ph idx="2" type="pic"/>
          </p:nvPr>
        </p:nvSpPr>
        <p:spPr>
          <a:xfrm>
            <a:off x="3887394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6" name="Google Shape;106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10"/>
          <p:cNvGrpSpPr/>
          <p:nvPr/>
        </p:nvGrpSpPr>
        <p:grpSpPr>
          <a:xfrm>
            <a:off x="0" y="5041107"/>
            <a:ext cx="9144206" cy="102437"/>
            <a:chOff x="0" y="0"/>
            <a:chExt cx="19010823" cy="1112239"/>
          </a:xfrm>
        </p:grpSpPr>
        <p:sp>
          <p:nvSpPr>
            <p:cNvPr id="110" name="Google Shape;110;p10"/>
            <p:cNvSpPr/>
            <p:nvPr/>
          </p:nvSpPr>
          <p:spPr>
            <a:xfrm>
              <a:off x="0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14250507" y="0"/>
              <a:ext cx="4760316" cy="1112239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4750169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9500338" y="0"/>
              <a:ext cx="4782788" cy="1112239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20" y="125950"/>
            <a:ext cx="524689" cy="52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151687"/>
            <a:ext cx="78867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75" lIns="43975" spcFirstLastPara="1" rIns="43975" wrap="square" tIns="21975">
            <a:norm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75" lIns="43975" spcFirstLastPara="1" rIns="43975" wrap="square" tIns="219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Module 1 : </a:t>
            </a:r>
            <a:r>
              <a:rPr lang="en" sz="1800">
                <a:solidFill>
                  <a:srgbClr val="262626"/>
                </a:solidFill>
              </a:rPr>
              <a:t>Evolution of HPC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Module 2 : CPU vs GPU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Module 3 : CUDA Programming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Module 4 : Kernel Launch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Module 5 : Flow of a CUDA program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Module 6 : Memory flow and Profiling CUDA programs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innovations</a:t>
            </a:r>
            <a:endParaRPr b="1"/>
          </a:p>
        </p:txBody>
      </p:sp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Architecture innovations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Width: 8 bit to 16 bit to 64 bit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Multicore: single processor to multi cores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1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Profiling CUDA programs (contd…)</a:t>
            </a:r>
            <a:endParaRPr b="1" sz="2820"/>
          </a:p>
        </p:txBody>
      </p:sp>
      <p:sp>
        <p:nvSpPr>
          <p:cNvPr id="1042" name="Google Shape;1042;p113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What is profiling?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Detecting which function takes how much time 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How many times a function is executed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nvprof ./&lt;executable_name&gt;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nvprof --query-metrics</a:t>
            </a:r>
            <a:r>
              <a:rPr lang="en" sz="1500">
                <a:solidFill>
                  <a:schemeClr val="dk1"/>
                </a:solidFill>
              </a:rPr>
              <a:t> to list all query metric present in nvprof</a:t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43" name="Google Shape;104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Profiling CUDA programs (contd…)</a:t>
            </a:r>
            <a:endParaRPr b="1" sz="2820"/>
          </a:p>
        </p:txBody>
      </p:sp>
      <p:pic>
        <p:nvPicPr>
          <p:cNvPr id="1050" name="Google Shape;105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58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14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1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Summary</a:t>
            </a:r>
            <a:endParaRPr b="1" sz="2820"/>
          </a:p>
        </p:txBody>
      </p:sp>
      <p:sp>
        <p:nvSpPr>
          <p:cNvPr id="1059" name="Google Shape;1059;p115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CPU vs GPU architecture</a:t>
            </a:r>
            <a:endParaRPr sz="1500"/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CUDA programming basics</a:t>
            </a:r>
            <a:endParaRPr sz="1500"/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Flow of a cuda program</a:t>
            </a:r>
            <a:endParaRPr sz="1500"/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Memory flow of CUDA</a:t>
            </a:r>
            <a:endParaRPr sz="1500"/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Profiling CUDA programs</a:t>
            </a:r>
            <a:endParaRPr sz="1500"/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60" name="Google Shape;106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innovations</a:t>
            </a:r>
            <a:endParaRPr b="1"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Architecture innovations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Width: 8 bit to 16 bit to 64 bit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Multicore: single processor to multi cores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Instructions per cycle: 4-10 cycles per instructions to 4+ instructions per cycle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innovations</a:t>
            </a:r>
            <a:endParaRPr b="1"/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Architecture innovations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Width: 8 bit to 16 bit to 64 bit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Multicore: single processor to multi cores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Instructions per cycle: 4-10 cycles per instructions to 4+ instructions per cycle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Clock rate : 3MHz to 4GHz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performance from parallelism</a:t>
            </a:r>
            <a:endParaRPr b="1"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100" y="908788"/>
            <a:ext cx="4969800" cy="3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6351900" y="4774200"/>
            <a:ext cx="279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https://www.exascaleproject.org/</a:t>
            </a:r>
            <a:endParaRPr b="1" sz="1200">
              <a:solidFill>
                <a:srgbClr val="1155CC"/>
              </a:solidFill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1492350" y="2285400"/>
            <a:ext cx="61593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 u="sng">
                <a:solidFill>
                  <a:schemeClr val="accent1"/>
                </a:solidFill>
              </a:rPr>
              <a:t>Module 2 : CPU vs GPU</a:t>
            </a:r>
            <a:endParaRPr b="1" sz="4200" u="sng">
              <a:solidFill>
                <a:schemeClr val="accent1"/>
              </a:solidFill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CPU architecture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Silicon budget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GPU architecture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CPU vs GPU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: Von Neumann</a:t>
            </a:r>
            <a:endParaRPr b="1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75" y="1063379"/>
            <a:ext cx="4365452" cy="37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 : Silicon Budget</a:t>
            </a:r>
            <a:endParaRPr b="1"/>
          </a:p>
        </p:txBody>
      </p:sp>
      <p:graphicFrame>
        <p:nvGraphicFramePr>
          <p:cNvPr id="292" name="Google Shape;292;p31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2294400"/>
                <a:gridCol w="2294400"/>
                <a:gridCol w="2294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CPU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GPU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ALU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Less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Control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More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Cache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More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3" name="Google Shape;293;p31"/>
          <p:cNvSpPr txBox="1"/>
          <p:nvPr/>
        </p:nvSpPr>
        <p:spPr>
          <a:xfrm>
            <a:off x="952500" y="1537150"/>
            <a:ext cx="78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transistors</a:t>
            </a:r>
            <a:endParaRPr b="1"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 : Silicon Budget</a:t>
            </a:r>
            <a:endParaRPr b="1"/>
          </a:p>
        </p:txBody>
      </p:sp>
      <p:graphicFrame>
        <p:nvGraphicFramePr>
          <p:cNvPr id="300" name="Google Shape;300;p32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2294400"/>
                <a:gridCol w="2294400"/>
                <a:gridCol w="2294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CPU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GPU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ALU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Less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More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Control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More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Less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Cache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More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Less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" name="Google Shape;301;p32"/>
          <p:cNvSpPr txBox="1"/>
          <p:nvPr/>
        </p:nvSpPr>
        <p:spPr>
          <a:xfrm>
            <a:off x="952500" y="1537150"/>
            <a:ext cx="78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transistors</a:t>
            </a:r>
            <a:endParaRPr b="1"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GPU</a:t>
            </a:r>
            <a:r>
              <a:rPr b="1" lang="en"/>
              <a:t> : Von Neumann</a:t>
            </a:r>
            <a:endParaRPr b="1"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75" y="849104"/>
            <a:ext cx="459902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 : Silicon Budget</a:t>
            </a:r>
            <a:endParaRPr b="1"/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137" y="1482576"/>
            <a:ext cx="4287724" cy="29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</a:t>
            </a:r>
            <a:endParaRPr b="1"/>
          </a:p>
        </p:txBody>
      </p:sp>
      <p:graphicFrame>
        <p:nvGraphicFramePr>
          <p:cNvPr id="322" name="Google Shape;322;p35"/>
          <p:cNvGraphicFramePr/>
          <p:nvPr/>
        </p:nvGraphicFramePr>
        <p:xfrm>
          <a:off x="952500" y="13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</a:t>
            </a:r>
            <a:endParaRPr b="1"/>
          </a:p>
        </p:txBody>
      </p:sp>
      <p:graphicFrame>
        <p:nvGraphicFramePr>
          <p:cNvPr id="329" name="Google Shape;329;p36"/>
          <p:cNvGraphicFramePr/>
          <p:nvPr/>
        </p:nvGraphicFramePr>
        <p:xfrm>
          <a:off x="952500" y="13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Small number of large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Large number of small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</a:t>
            </a:r>
            <a:endParaRPr b="1"/>
          </a:p>
        </p:txBody>
      </p:sp>
      <p:graphicFrame>
        <p:nvGraphicFramePr>
          <p:cNvPr id="336" name="Google Shape;336;p37"/>
          <p:cNvGraphicFramePr/>
          <p:nvPr/>
        </p:nvGraphicFramePr>
        <p:xfrm>
          <a:off x="952500" y="13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Small number of large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Large number of small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Low latency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High throughput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</a:t>
            </a:r>
            <a:endParaRPr b="1"/>
          </a:p>
        </p:txBody>
      </p:sp>
      <p:graphicFrame>
        <p:nvGraphicFramePr>
          <p:cNvPr id="343" name="Google Shape;343;p38"/>
          <p:cNvGraphicFramePr/>
          <p:nvPr/>
        </p:nvGraphicFramePr>
        <p:xfrm>
          <a:off x="952500" y="13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Small number of large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Large number of small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Low latency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High throughput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Optimized for serial processing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Optimized for parallel processing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</a:t>
            </a:r>
            <a:endParaRPr b="1"/>
          </a:p>
        </p:txBody>
      </p:sp>
      <p:graphicFrame>
        <p:nvGraphicFramePr>
          <p:cNvPr id="350" name="Google Shape;350;p39"/>
          <p:cNvGraphicFramePr/>
          <p:nvPr/>
        </p:nvGraphicFramePr>
        <p:xfrm>
          <a:off x="952500" y="13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Small number of large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Large number of small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Low latency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High throughput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Optimized for serial processing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Optimized for parallel processing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Designed for running complex programs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Designed for repetitive and complex calculations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CPU vs GPU</a:t>
            </a:r>
            <a:endParaRPr b="1"/>
          </a:p>
        </p:txBody>
      </p:sp>
      <p:graphicFrame>
        <p:nvGraphicFramePr>
          <p:cNvPr id="357" name="Google Shape;357;p40"/>
          <p:cNvGraphicFramePr/>
          <p:nvPr/>
        </p:nvGraphicFramePr>
        <p:xfrm>
          <a:off x="952500" y="13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Small number of large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Large number of small cores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Low latency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High throughput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Optimized for serial processing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Optimized for parallel processing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Designed for running complex programs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Designed for repetitive and complex calculations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Cost efficient for smaller workloads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Cost efficient for bigger workloads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title"/>
          </p:nvPr>
        </p:nvSpPr>
        <p:spPr>
          <a:xfrm>
            <a:off x="746550" y="2285400"/>
            <a:ext cx="76509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 u="sng">
                <a:solidFill>
                  <a:schemeClr val="accent1"/>
                </a:solidFill>
              </a:rPr>
              <a:t>Module 3 : CUDA Programming</a:t>
            </a:r>
            <a:endParaRPr b="1" sz="4200" u="sng">
              <a:solidFill>
                <a:schemeClr val="accent1"/>
              </a:solidFill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147500" y="2285400"/>
            <a:ext cx="68490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 u="sng">
                <a:solidFill>
                  <a:schemeClr val="accent1"/>
                </a:solidFill>
              </a:rPr>
              <a:t>Module 1 : Evolution of HPC</a:t>
            </a:r>
            <a:endParaRPr b="1" sz="42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Basics of CUDA programming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GPU architecture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Streaming multiprocessors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Elements in CUDA program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Organization of threads in CUDA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CUDA</a:t>
            </a:r>
            <a:endParaRPr b="1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" sz="1800">
                <a:solidFill>
                  <a:srgbClr val="040C28"/>
                </a:solidFill>
              </a:rPr>
              <a:t>CUDA : Compute Unified Device Architecture</a:t>
            </a:r>
            <a:endParaRPr sz="1800">
              <a:solidFill>
                <a:srgbClr val="040C28"/>
              </a:solidFill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000" y="2244388"/>
            <a:ext cx="37528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CUDA</a:t>
            </a:r>
            <a:endParaRPr b="1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" sz="1800">
                <a:solidFill>
                  <a:srgbClr val="040C28"/>
                </a:solidFill>
              </a:rPr>
              <a:t>CUDA : Compute Unified Device Architecture</a:t>
            </a:r>
            <a:endParaRPr sz="1800">
              <a:solidFill>
                <a:srgbClr val="040C2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800"/>
              <a:buChar char="•"/>
            </a:pPr>
            <a:r>
              <a:rPr lang="en" sz="1800">
                <a:solidFill>
                  <a:srgbClr val="040C28"/>
                </a:solidFill>
              </a:rPr>
              <a:t>Run programs by utilizing power of GPUs</a:t>
            </a:r>
            <a:endParaRPr sz="1800">
              <a:solidFill>
                <a:srgbClr val="040C28"/>
              </a:solidFill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000" y="2244388"/>
            <a:ext cx="37528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CUDA</a:t>
            </a:r>
            <a:endParaRPr b="1"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" sz="1800">
                <a:solidFill>
                  <a:srgbClr val="040C28"/>
                </a:solidFill>
              </a:rPr>
              <a:t>CUDA : Compute Unified Device Architecture</a:t>
            </a:r>
            <a:endParaRPr sz="1800">
              <a:solidFill>
                <a:srgbClr val="040C2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800"/>
              <a:buChar char="•"/>
            </a:pPr>
            <a:r>
              <a:rPr lang="en" sz="1800">
                <a:solidFill>
                  <a:srgbClr val="040C28"/>
                </a:solidFill>
              </a:rPr>
              <a:t>Run programs by utilizing power of GPUs</a:t>
            </a:r>
            <a:endParaRPr sz="1800">
              <a:solidFill>
                <a:srgbClr val="040C2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800"/>
              <a:buChar char="•"/>
            </a:pPr>
            <a:r>
              <a:rPr lang="en" sz="1800">
                <a:solidFill>
                  <a:srgbClr val="040C28"/>
                </a:solidFill>
              </a:rPr>
              <a:t>Extension of C/C++ that allows CPUs and GPUs to work together</a:t>
            </a:r>
            <a:endParaRPr sz="1800">
              <a:solidFill>
                <a:srgbClr val="040C28"/>
              </a:solidFill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000" y="2244388"/>
            <a:ext cx="37528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105107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GPU Architecture</a:t>
            </a:r>
            <a:endParaRPr b="1" sz="2820"/>
          </a:p>
        </p:txBody>
      </p:sp>
      <p:pic>
        <p:nvPicPr>
          <p:cNvPr id="405" name="Google Shape;4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395" y="1170326"/>
            <a:ext cx="3687210" cy="3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92565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Streaming Multiprocessors</a:t>
            </a:r>
            <a:endParaRPr b="1" sz="2820"/>
          </a:p>
        </p:txBody>
      </p:sp>
      <p:sp>
        <p:nvSpPr>
          <p:cNvPr id="413" name="Google Shape;4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Core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LD/ST - Load and store units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SFU - Special Function units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Warp Scheduler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475" y="1017725"/>
            <a:ext cx="3320449" cy="39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89837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GPU Programming Paradigm</a:t>
            </a:r>
            <a:endParaRPr b="1" sz="2820"/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25" y="1526152"/>
            <a:ext cx="7050951" cy="28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Elements of CUDA program</a:t>
            </a:r>
            <a:endParaRPr b="1"/>
          </a:p>
        </p:txBody>
      </p:sp>
      <p:sp>
        <p:nvSpPr>
          <p:cNvPr id="430" name="Google Shape;430;p50"/>
          <p:cNvSpPr txBox="1"/>
          <p:nvPr/>
        </p:nvSpPr>
        <p:spPr>
          <a:xfrm>
            <a:off x="311700" y="1152475"/>
            <a:ext cx="449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Host code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Device code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31" name="Google Shape;4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Elements of CUDA program</a:t>
            </a:r>
            <a:endParaRPr b="1"/>
          </a:p>
        </p:txBody>
      </p:sp>
      <p:sp>
        <p:nvSpPr>
          <p:cNvPr id="437" name="Google Shape;437;p51"/>
          <p:cNvSpPr txBox="1"/>
          <p:nvPr>
            <p:ph idx="1" type="body"/>
          </p:nvPr>
        </p:nvSpPr>
        <p:spPr>
          <a:xfrm>
            <a:off x="5001000" y="1200150"/>
            <a:ext cx="3685800" cy="33945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__global__ void cuda_hello(){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    printf("Hello World from GPU!\n");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}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int main() {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    cuda_hello&lt;&lt;&lt;1,1&gt;&gt;&gt;(); 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    return 0;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40C28"/>
                </a:solidFill>
              </a:rPr>
              <a:t>}</a:t>
            </a:r>
            <a:endParaRPr sz="1500">
              <a:solidFill>
                <a:srgbClr val="040C28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0C28"/>
              </a:solidFill>
            </a:endParaRPr>
          </a:p>
        </p:txBody>
      </p:sp>
      <p:sp>
        <p:nvSpPr>
          <p:cNvPr id="438" name="Google Shape;438;p5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Host code - code that runs on CPU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Device code - code that runs on GPU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39" name="Google Shape;4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Organization of threads</a:t>
            </a:r>
            <a:endParaRPr b="1"/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75" y="1002029"/>
            <a:ext cx="53816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Evolution of HPC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Architecture innovations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System performance from parallelism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Organization of threads</a:t>
            </a:r>
            <a:endParaRPr b="1"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75" y="1002029"/>
            <a:ext cx="53816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188" y="2116353"/>
            <a:ext cx="61436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Organization of threads</a:t>
            </a:r>
            <a:endParaRPr b="1"/>
          </a:p>
        </p:txBody>
      </p:sp>
      <p:pic>
        <p:nvPicPr>
          <p:cNvPr id="460" name="Google Shape;4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75" y="1002029"/>
            <a:ext cx="53816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188" y="2116353"/>
            <a:ext cx="61436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 rotWithShape="1">
          <a:blip r:embed="rId5">
            <a:alphaModFix/>
          </a:blip>
          <a:srcRect b="12815" l="43410" r="17564" t="60171"/>
          <a:stretch/>
        </p:blipFill>
        <p:spPr>
          <a:xfrm>
            <a:off x="2888650" y="3474825"/>
            <a:ext cx="3568526" cy="13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Organization of threads</a:t>
            </a:r>
            <a:endParaRPr b="1"/>
          </a:p>
        </p:txBody>
      </p:sp>
      <p:sp>
        <p:nvSpPr>
          <p:cNvPr id="469" name="Google Shape;469;p55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Threads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Kernel executes as a set of threads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Blocks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Threads are grouped into blocks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Grids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Blocks are grouped into grids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Kernel executes as a </a:t>
            </a:r>
            <a:r>
              <a:rPr b="1" lang="en" sz="1800">
                <a:solidFill>
                  <a:srgbClr val="1C4587"/>
                </a:solidFill>
              </a:rPr>
              <a:t>Grid </a:t>
            </a:r>
            <a:r>
              <a:rPr lang="en" sz="1800">
                <a:solidFill>
                  <a:schemeClr val="dk1"/>
                </a:solidFill>
              </a:rPr>
              <a:t>of</a:t>
            </a:r>
            <a:r>
              <a:rPr b="1" lang="en" sz="1800">
                <a:solidFill>
                  <a:srgbClr val="1C4587"/>
                </a:solidFill>
              </a:rPr>
              <a:t> Blocks </a:t>
            </a:r>
            <a:r>
              <a:rPr lang="en" sz="1800">
                <a:solidFill>
                  <a:schemeClr val="dk1"/>
                </a:solidFill>
              </a:rPr>
              <a:t>of </a:t>
            </a:r>
            <a:r>
              <a:rPr b="1" lang="en" sz="1800">
                <a:solidFill>
                  <a:srgbClr val="1C4587"/>
                </a:solidFill>
              </a:rPr>
              <a:t>Threads</a:t>
            </a:r>
            <a:endParaRPr b="1" sz="1800"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70" name="Google Shape;4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abstraction</a:t>
            </a:r>
            <a:endParaRPr b="1"/>
          </a:p>
        </p:txBody>
      </p:sp>
      <p:pic>
        <p:nvPicPr>
          <p:cNvPr id="476" name="Google Shape;4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663" y="888725"/>
            <a:ext cx="5162676" cy="41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Dimensions of Grids and Blocks</a:t>
            </a:r>
            <a:endParaRPr b="1"/>
          </a:p>
        </p:txBody>
      </p:sp>
      <p:pic>
        <p:nvPicPr>
          <p:cNvPr id="483" name="Google Shape;483;p57"/>
          <p:cNvPicPr preferRelativeResize="0"/>
          <p:nvPr/>
        </p:nvPicPr>
        <p:blipFill rotWithShape="1">
          <a:blip r:embed="rId3">
            <a:alphaModFix/>
          </a:blip>
          <a:srcRect b="8822" l="36313" r="18598" t="32082"/>
          <a:stretch/>
        </p:blipFill>
        <p:spPr>
          <a:xfrm>
            <a:off x="3906526" y="1447450"/>
            <a:ext cx="4777373" cy="35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7"/>
          <p:cNvSpPr txBox="1"/>
          <p:nvPr/>
        </p:nvSpPr>
        <p:spPr>
          <a:xfrm>
            <a:off x="628650" y="1432800"/>
            <a:ext cx="32778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Grid dimension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Block structure of each grid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1d, 2d or 3d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Block dimension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Thread structure of each block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1d or 2d or 3d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00" y="908124"/>
            <a:ext cx="7934300" cy="42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Dimensions of Grids and Blocks</a:t>
            </a:r>
            <a:endParaRPr b="1"/>
          </a:p>
        </p:txBody>
      </p:sp>
      <p:pic>
        <p:nvPicPr>
          <p:cNvPr id="493" name="Google Shape;49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</p:spPr>
        <p:txBody>
          <a:bodyPr anchorCtr="0" anchor="b" bIns="21975" lIns="43975" spcFirstLastPara="1" rIns="43975" wrap="square" tIns="21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 u="sng">
                <a:solidFill>
                  <a:schemeClr val="accent1"/>
                </a:solidFill>
              </a:rPr>
              <a:t>Module 4 : Kernel Launch</a:t>
            </a:r>
            <a:endParaRPr b="1" sz="42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508" name="Google Shape;508;p61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Kernel launch syntax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Function qualifiers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Organization of threads in blocks and grids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Launch Syntax</a:t>
            </a:r>
            <a:endParaRPr b="1"/>
          </a:p>
        </p:txBody>
      </p:sp>
      <p:sp>
        <p:nvSpPr>
          <p:cNvPr id="515" name="Google Shape;515;p62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C458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Launch kernel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KernelName &lt;&lt;&lt; grid_size, block_size &gt;&gt;&gt; 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16" name="Google Shape;51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</a:t>
            </a:r>
            <a:r>
              <a:rPr b="1" lang="en"/>
              <a:t>volution of HPC System</a:t>
            </a:r>
            <a:r>
              <a:rPr b="1" lang="en"/>
              <a:t> </a:t>
            </a:r>
            <a:endParaRPr b="1"/>
          </a:p>
        </p:txBody>
      </p:sp>
      <p:sp>
        <p:nvSpPr>
          <p:cNvPr id="170" name="Google Shape;170;p18"/>
          <p:cNvSpPr/>
          <p:nvPr/>
        </p:nvSpPr>
        <p:spPr>
          <a:xfrm>
            <a:off x="602525" y="1371125"/>
            <a:ext cx="10719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171" name="Google Shape;171;p18"/>
          <p:cNvSpPr/>
          <p:nvPr/>
        </p:nvSpPr>
        <p:spPr>
          <a:xfrm>
            <a:off x="722825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172" name="Google Shape;172;p18"/>
          <p:cNvSpPr/>
          <p:nvPr/>
        </p:nvSpPr>
        <p:spPr>
          <a:xfrm>
            <a:off x="951425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57900" y="3722950"/>
            <a:ext cx="227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Sequential program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Mega Flops</a:t>
            </a:r>
            <a:endParaRPr sz="1200"/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Launch Syntax</a:t>
            </a:r>
            <a:endParaRPr b="1"/>
          </a:p>
        </p:txBody>
      </p:sp>
      <p:sp>
        <p:nvSpPr>
          <p:cNvPr id="522" name="Google Shape;522;p63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C458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Launch kernel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KernelName &lt;&lt;&lt; grid_size, block_size &gt;&gt;&gt; 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KernelName &lt;&lt;&lt; no_of_blocks, threads_per_block &gt;&gt;&gt; 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23" name="Google Shape;52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Launch Syntax</a:t>
            </a:r>
            <a:endParaRPr b="1"/>
          </a:p>
        </p:txBody>
      </p:sp>
      <p:sp>
        <p:nvSpPr>
          <p:cNvPr id="529" name="Google Shape;529;p64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dim3 variable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dim3 grid_size (x, y, z)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dim3 block_size (x, y, z)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Launch kernel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__global__ </a:t>
            </a:r>
            <a:r>
              <a:rPr lang="en" sz="1500">
                <a:solidFill>
                  <a:schemeClr val="dk1"/>
                </a:solidFill>
              </a:rPr>
              <a:t>KernelName &lt;&lt;&lt; grid_size, block_size &gt;&gt;&gt; 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__global__ </a:t>
            </a:r>
            <a:r>
              <a:rPr lang="en" sz="1500">
                <a:solidFill>
                  <a:schemeClr val="dk1"/>
                </a:solidFill>
              </a:rPr>
              <a:t>KernelName &lt;&lt;&lt; no_of_blocks, threads_per_block &gt;&gt;&gt; 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Launch</a:t>
            </a:r>
            <a:endParaRPr b="1"/>
          </a:p>
        </p:txBody>
      </p:sp>
      <p:sp>
        <p:nvSpPr>
          <p:cNvPr id="536" name="Google Shape;536;p65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// dim3 variable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dim3 grid_size (3, 2)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dim3 block_size (4, 3)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// Launch kernel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__global__ </a:t>
            </a:r>
            <a:r>
              <a:rPr lang="en" sz="1500">
                <a:solidFill>
                  <a:schemeClr val="dk1"/>
                </a:solidFill>
              </a:rPr>
              <a:t>KernelName &lt;&lt;&lt; grid_size, block_size &gt;&gt;&gt; 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37" name="Google Shape;537;p65"/>
          <p:cNvPicPr preferRelativeResize="0"/>
          <p:nvPr/>
        </p:nvPicPr>
        <p:blipFill rotWithShape="1">
          <a:blip r:embed="rId3">
            <a:alphaModFix/>
          </a:blip>
          <a:srcRect b="0" l="16562" r="0" t="0"/>
          <a:stretch/>
        </p:blipFill>
        <p:spPr>
          <a:xfrm>
            <a:off x="5348350" y="594975"/>
            <a:ext cx="3096500" cy="3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qualifiers</a:t>
            </a:r>
            <a:endParaRPr b="1"/>
          </a:p>
        </p:txBody>
      </p:sp>
      <p:sp>
        <p:nvSpPr>
          <p:cNvPr id="544" name="Google Shape;544;p66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45" name="Google Shape;54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6"/>
          <p:cNvSpPr txBox="1"/>
          <p:nvPr/>
        </p:nvSpPr>
        <p:spPr>
          <a:xfrm>
            <a:off x="754925" y="1223350"/>
            <a:ext cx="7858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Function qualifiers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Keywords used to specify the behavior and characteristics of functions that execute on the GPU.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Precedes the function declaration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Provide additional information to the CUDA compiler and runtime system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qualifiers</a:t>
            </a:r>
            <a:endParaRPr b="1"/>
          </a:p>
        </p:txBody>
      </p:sp>
      <p:sp>
        <p:nvSpPr>
          <p:cNvPr id="552" name="Google Shape;552;p67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graphicFrame>
        <p:nvGraphicFramePr>
          <p:cNvPr id="553" name="Google Shape;553;p6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2459175"/>
                <a:gridCol w="2459175"/>
                <a:gridCol w="2459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Executed on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Only callable from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__global__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device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host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4" name="Google Shape;55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qualifiers</a:t>
            </a:r>
            <a:endParaRPr b="1"/>
          </a:p>
        </p:txBody>
      </p:sp>
      <p:sp>
        <p:nvSpPr>
          <p:cNvPr id="560" name="Google Shape;560;p68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graphicFrame>
        <p:nvGraphicFramePr>
          <p:cNvPr id="561" name="Google Shape;561;p6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2459175"/>
                <a:gridCol w="2459175"/>
                <a:gridCol w="2459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Executed on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Only callable from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__device__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device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device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__global__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device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host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62" name="Google Shape;56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qualifiers</a:t>
            </a:r>
            <a:endParaRPr b="1"/>
          </a:p>
        </p:txBody>
      </p:sp>
      <p:sp>
        <p:nvSpPr>
          <p:cNvPr id="568" name="Google Shape;568;p69"/>
          <p:cNvSpPr txBox="1"/>
          <p:nvPr/>
        </p:nvSpPr>
        <p:spPr>
          <a:xfrm>
            <a:off x="311700" y="1152475"/>
            <a:ext cx="845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graphicFrame>
        <p:nvGraphicFramePr>
          <p:cNvPr id="569" name="Google Shape;569;p69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{A87F395D-06DA-48DC-B5AA-B7264F3E5D7B}</a:tableStyleId>
              </a:tblPr>
              <a:tblGrid>
                <a:gridCol w="2459175"/>
                <a:gridCol w="2459175"/>
                <a:gridCol w="2459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Executed on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Only callable from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__device__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device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device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__global__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device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host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__host__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host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host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0" name="Google Shape;57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type="title"/>
          </p:nvPr>
        </p:nvSpPr>
        <p:spPr>
          <a:xfrm>
            <a:off x="913125" y="132025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1 Block - threads in 1D</a:t>
            </a:r>
            <a:endParaRPr b="1" sz="2820"/>
          </a:p>
        </p:txBody>
      </p:sp>
      <p:sp>
        <p:nvSpPr>
          <p:cNvPr id="576" name="Google Shape;576;p70"/>
          <p:cNvSpPr txBox="1"/>
          <p:nvPr>
            <p:ph idx="1" type="body"/>
          </p:nvPr>
        </p:nvSpPr>
        <p:spPr>
          <a:xfrm>
            <a:off x="5472525" y="1099025"/>
            <a:ext cx="32424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int main()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{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fun &lt;&lt;&lt; 1, 10 &gt;&gt;&gt; ();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}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__global__</a:t>
            </a:r>
            <a:r>
              <a:rPr lang="en" sz="1400">
                <a:solidFill>
                  <a:schemeClr val="dk1"/>
                </a:solidFill>
              </a:rPr>
              <a:t> void fun()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{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int tx = threadIdx.x;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printf(“%d”, tx);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}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577" name="Google Shape;577;p70"/>
          <p:cNvCxnSpPr/>
          <p:nvPr/>
        </p:nvCxnSpPr>
        <p:spPr>
          <a:xfrm>
            <a:off x="832750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0"/>
          <p:cNvCxnSpPr/>
          <p:nvPr/>
        </p:nvCxnSpPr>
        <p:spPr>
          <a:xfrm>
            <a:off x="1196975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0"/>
          <p:cNvCxnSpPr/>
          <p:nvPr/>
        </p:nvCxnSpPr>
        <p:spPr>
          <a:xfrm>
            <a:off x="1551700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70"/>
          <p:cNvCxnSpPr/>
          <p:nvPr/>
        </p:nvCxnSpPr>
        <p:spPr>
          <a:xfrm>
            <a:off x="1877775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70"/>
          <p:cNvCxnSpPr/>
          <p:nvPr/>
        </p:nvCxnSpPr>
        <p:spPr>
          <a:xfrm>
            <a:off x="2230575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70"/>
          <p:cNvCxnSpPr/>
          <p:nvPr/>
        </p:nvCxnSpPr>
        <p:spPr>
          <a:xfrm>
            <a:off x="2570025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70"/>
          <p:cNvCxnSpPr/>
          <p:nvPr/>
        </p:nvCxnSpPr>
        <p:spPr>
          <a:xfrm>
            <a:off x="2896100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70"/>
          <p:cNvCxnSpPr/>
          <p:nvPr/>
        </p:nvCxnSpPr>
        <p:spPr>
          <a:xfrm>
            <a:off x="3235525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70"/>
          <p:cNvCxnSpPr/>
          <p:nvPr/>
        </p:nvCxnSpPr>
        <p:spPr>
          <a:xfrm>
            <a:off x="3647200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70"/>
          <p:cNvCxnSpPr/>
          <p:nvPr/>
        </p:nvCxnSpPr>
        <p:spPr>
          <a:xfrm>
            <a:off x="4021275" y="16576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70"/>
          <p:cNvSpPr/>
          <p:nvPr/>
        </p:nvSpPr>
        <p:spPr>
          <a:xfrm>
            <a:off x="418600" y="1398325"/>
            <a:ext cx="3967800" cy="177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0"/>
          <p:cNvSpPr txBox="1"/>
          <p:nvPr/>
        </p:nvSpPr>
        <p:spPr>
          <a:xfrm>
            <a:off x="652675" y="2460175"/>
            <a:ext cx="51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0      1      2    3      4    5     6     7     8     9</a:t>
            </a:r>
            <a:endParaRPr/>
          </a:p>
        </p:txBody>
      </p:sp>
      <p:pic>
        <p:nvPicPr>
          <p:cNvPr id="589" name="Google Shape;58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1"/>
          <p:cNvSpPr txBox="1"/>
          <p:nvPr>
            <p:ph type="title"/>
          </p:nvPr>
        </p:nvSpPr>
        <p:spPr>
          <a:xfrm>
            <a:off x="91987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1 Block - threads in 2D</a:t>
            </a:r>
            <a:endParaRPr b="1" sz="2820"/>
          </a:p>
        </p:txBody>
      </p:sp>
      <p:sp>
        <p:nvSpPr>
          <p:cNvPr id="596" name="Google Shape;596;p71"/>
          <p:cNvSpPr txBox="1"/>
          <p:nvPr>
            <p:ph idx="1" type="body"/>
          </p:nvPr>
        </p:nvSpPr>
        <p:spPr>
          <a:xfrm>
            <a:off x="5472525" y="724950"/>
            <a:ext cx="32424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int main()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{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dim3 threadsPerBlock(5, 2);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fun &lt;&lt;&lt; 1, threadsPerBlock &gt;&gt;&gt; ();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}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__global__</a:t>
            </a:r>
            <a:r>
              <a:rPr lang="en" sz="1400">
                <a:solidFill>
                  <a:schemeClr val="dk1"/>
                </a:solidFill>
              </a:rPr>
              <a:t> void fun()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{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int tx = threadIdx.x;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int ty = threadIdx.y;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printf(“%d %d”, tx, ty);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}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597" name="Google Shape;597;p71"/>
          <p:cNvCxnSpPr/>
          <p:nvPr/>
        </p:nvCxnSpPr>
        <p:spPr>
          <a:xfrm>
            <a:off x="1059863" y="31803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71"/>
          <p:cNvCxnSpPr/>
          <p:nvPr/>
        </p:nvCxnSpPr>
        <p:spPr>
          <a:xfrm>
            <a:off x="1424088" y="31803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1"/>
          <p:cNvCxnSpPr/>
          <p:nvPr/>
        </p:nvCxnSpPr>
        <p:spPr>
          <a:xfrm>
            <a:off x="1778813" y="3180300"/>
            <a:ext cx="0" cy="6681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1"/>
          <p:cNvCxnSpPr/>
          <p:nvPr/>
        </p:nvCxnSpPr>
        <p:spPr>
          <a:xfrm>
            <a:off x="2104888" y="31803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1"/>
          <p:cNvCxnSpPr/>
          <p:nvPr/>
        </p:nvCxnSpPr>
        <p:spPr>
          <a:xfrm>
            <a:off x="2457688" y="3180300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1"/>
          <p:cNvCxnSpPr/>
          <p:nvPr/>
        </p:nvCxnSpPr>
        <p:spPr>
          <a:xfrm>
            <a:off x="1093275" y="2191975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71"/>
          <p:cNvCxnSpPr/>
          <p:nvPr/>
        </p:nvCxnSpPr>
        <p:spPr>
          <a:xfrm>
            <a:off x="1419350" y="2191975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1"/>
          <p:cNvCxnSpPr/>
          <p:nvPr/>
        </p:nvCxnSpPr>
        <p:spPr>
          <a:xfrm>
            <a:off x="1758775" y="2191975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71"/>
          <p:cNvCxnSpPr/>
          <p:nvPr/>
        </p:nvCxnSpPr>
        <p:spPr>
          <a:xfrm>
            <a:off x="2170450" y="2191975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71"/>
          <p:cNvCxnSpPr/>
          <p:nvPr/>
        </p:nvCxnSpPr>
        <p:spPr>
          <a:xfrm>
            <a:off x="2544525" y="2191975"/>
            <a:ext cx="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71"/>
          <p:cNvSpPr/>
          <p:nvPr/>
        </p:nvSpPr>
        <p:spPr>
          <a:xfrm>
            <a:off x="510475" y="1471550"/>
            <a:ext cx="2496600" cy="275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1"/>
          <p:cNvSpPr txBox="1"/>
          <p:nvPr/>
        </p:nvSpPr>
        <p:spPr>
          <a:xfrm>
            <a:off x="919875" y="1471550"/>
            <a:ext cx="28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0      1      2    3      4  </a:t>
            </a:r>
            <a:endParaRPr/>
          </a:p>
        </p:txBody>
      </p:sp>
      <p:sp>
        <p:nvSpPr>
          <p:cNvPr id="609" name="Google Shape;609;p71"/>
          <p:cNvSpPr txBox="1"/>
          <p:nvPr/>
        </p:nvSpPr>
        <p:spPr>
          <a:xfrm>
            <a:off x="632350" y="2373575"/>
            <a:ext cx="769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610" name="Google Shape;61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2"/>
          <p:cNvSpPr txBox="1"/>
          <p:nvPr>
            <p:ph type="title"/>
          </p:nvPr>
        </p:nvSpPr>
        <p:spPr>
          <a:xfrm>
            <a:off x="9064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Blocks in 1D -threads in 1D</a:t>
            </a:r>
            <a:endParaRPr b="1" sz="2820"/>
          </a:p>
        </p:txBody>
      </p:sp>
      <p:pic>
        <p:nvPicPr>
          <p:cNvPr id="617" name="Google Shape;617;p72"/>
          <p:cNvPicPr preferRelativeResize="0"/>
          <p:nvPr/>
        </p:nvPicPr>
        <p:blipFill rotWithShape="1">
          <a:blip r:embed="rId3">
            <a:alphaModFix/>
          </a:blip>
          <a:srcRect b="22354" l="0" r="0" t="0"/>
          <a:stretch/>
        </p:blipFill>
        <p:spPr>
          <a:xfrm>
            <a:off x="404050" y="1196850"/>
            <a:ext cx="8335900" cy="2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Evolution of HPC System </a:t>
            </a:r>
            <a:endParaRPr b="1"/>
          </a:p>
        </p:txBody>
      </p:sp>
      <p:sp>
        <p:nvSpPr>
          <p:cNvPr id="180" name="Google Shape;180;p19"/>
          <p:cNvSpPr/>
          <p:nvPr/>
        </p:nvSpPr>
        <p:spPr>
          <a:xfrm>
            <a:off x="602525" y="1371125"/>
            <a:ext cx="10719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181" name="Google Shape;181;p19"/>
          <p:cNvSpPr/>
          <p:nvPr/>
        </p:nvSpPr>
        <p:spPr>
          <a:xfrm>
            <a:off x="722825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182" name="Google Shape;182;p19"/>
          <p:cNvSpPr/>
          <p:nvPr/>
        </p:nvSpPr>
        <p:spPr>
          <a:xfrm>
            <a:off x="951425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57900" y="3722950"/>
            <a:ext cx="227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Sequential program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Mega Flops</a:t>
            </a:r>
            <a:endParaRPr sz="1200"/>
          </a:p>
        </p:txBody>
      </p:sp>
      <p:sp>
        <p:nvSpPr>
          <p:cNvPr id="184" name="Google Shape;184;p19"/>
          <p:cNvSpPr txBox="1"/>
          <p:nvPr/>
        </p:nvSpPr>
        <p:spPr>
          <a:xfrm>
            <a:off x="2757725" y="3722950"/>
            <a:ext cx="227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Shared Memory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Giga Flops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Parallel programs using OpenMP and MPI</a:t>
            </a:r>
            <a:endParaRPr sz="1200"/>
          </a:p>
        </p:txBody>
      </p:sp>
      <p:sp>
        <p:nvSpPr>
          <p:cNvPr id="185" name="Google Shape;185;p19"/>
          <p:cNvSpPr/>
          <p:nvPr/>
        </p:nvSpPr>
        <p:spPr>
          <a:xfrm>
            <a:off x="2625275" y="1371125"/>
            <a:ext cx="25362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186" name="Google Shape;186;p19"/>
          <p:cNvSpPr/>
          <p:nvPr/>
        </p:nvSpPr>
        <p:spPr>
          <a:xfrm>
            <a:off x="2745575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187" name="Google Shape;187;p19"/>
          <p:cNvSpPr/>
          <p:nvPr/>
        </p:nvSpPr>
        <p:spPr>
          <a:xfrm>
            <a:off x="2974175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4163763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189" name="Google Shape;189;p19"/>
          <p:cNvSpPr/>
          <p:nvPr/>
        </p:nvSpPr>
        <p:spPr>
          <a:xfrm>
            <a:off x="4392363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1848100" y="2239975"/>
            <a:ext cx="4812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3"/>
          <p:cNvSpPr txBox="1"/>
          <p:nvPr>
            <p:ph type="title"/>
          </p:nvPr>
        </p:nvSpPr>
        <p:spPr>
          <a:xfrm>
            <a:off x="890350" y="158350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Blocks in 1D -threads in 1D</a:t>
            </a:r>
            <a:endParaRPr b="1" sz="2820"/>
          </a:p>
        </p:txBody>
      </p:sp>
      <p:pic>
        <p:nvPicPr>
          <p:cNvPr id="625" name="Google Shape;6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50" y="1196850"/>
            <a:ext cx="833591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type="title"/>
          </p:nvPr>
        </p:nvSpPr>
        <p:spPr>
          <a:xfrm>
            <a:off x="506250" y="2285400"/>
            <a:ext cx="81315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 u="sng">
                <a:solidFill>
                  <a:schemeClr val="accent1"/>
                </a:solidFill>
              </a:rPr>
              <a:t>Module 5 : Flow of a CUDA program</a:t>
            </a:r>
            <a:endParaRPr b="1" sz="42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642" name="Google Shape;642;p76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Flow of a CUDA program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Allocating device memory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Copying </a:t>
            </a:r>
            <a:r>
              <a:rPr lang="en" sz="1800">
                <a:solidFill>
                  <a:srgbClr val="262626"/>
                </a:solidFill>
              </a:rPr>
              <a:t>data</a:t>
            </a:r>
            <a:r>
              <a:rPr lang="en" sz="1800">
                <a:solidFill>
                  <a:srgbClr val="262626"/>
                </a:solidFill>
              </a:rPr>
              <a:t> from host to device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Running a CUDA program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643" name="Google Shape;6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host memory and initialize data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50" name="Google Shape;65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57" name="Google Shape;657;p78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host memory and initialize data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device memory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58" name="Google Shape;6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65" name="Google Shape;665;p79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host memory and initialize data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Transfer data from host to device memory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66" name="Google Shape;66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type="title"/>
          </p:nvPr>
        </p:nvSpPr>
        <p:spPr>
          <a:xfrm>
            <a:off x="90642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73" name="Google Shape;67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host memory and initialize data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Transfer data from host to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Execute kernels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74" name="Google Shape;67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1"/>
          <p:cNvSpPr txBox="1"/>
          <p:nvPr>
            <p:ph type="title"/>
          </p:nvPr>
        </p:nvSpPr>
        <p:spPr>
          <a:xfrm>
            <a:off x="90642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81" name="Google Shape;68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host memory and initialize data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Transfer data from host to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Execute kernels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Transfer data from device to host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82" name="Google Shape;68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"/>
          <p:cNvSpPr txBox="1"/>
          <p:nvPr>
            <p:ph type="title"/>
          </p:nvPr>
        </p:nvSpPr>
        <p:spPr>
          <a:xfrm>
            <a:off x="9064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89" name="Google Shape;68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host memory and initialize data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Allocate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Transfer data from host to device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Execute kernels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Transfer data from device to host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Reclaim memory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90" name="Google Shape;69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Evolution of HPC System </a:t>
            </a:r>
            <a:endParaRPr b="1"/>
          </a:p>
        </p:txBody>
      </p:sp>
      <p:sp>
        <p:nvSpPr>
          <p:cNvPr id="197" name="Google Shape;197;p20"/>
          <p:cNvSpPr/>
          <p:nvPr/>
        </p:nvSpPr>
        <p:spPr>
          <a:xfrm>
            <a:off x="602525" y="1371125"/>
            <a:ext cx="10719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198" name="Google Shape;198;p20"/>
          <p:cNvSpPr/>
          <p:nvPr/>
        </p:nvSpPr>
        <p:spPr>
          <a:xfrm>
            <a:off x="722825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199" name="Google Shape;199;p20"/>
          <p:cNvSpPr/>
          <p:nvPr/>
        </p:nvSpPr>
        <p:spPr>
          <a:xfrm>
            <a:off x="951425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57900" y="3722950"/>
            <a:ext cx="227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Sequential program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Mega Flops</a:t>
            </a:r>
            <a:endParaRPr sz="1200"/>
          </a:p>
        </p:txBody>
      </p:sp>
      <p:sp>
        <p:nvSpPr>
          <p:cNvPr id="201" name="Google Shape;201;p20"/>
          <p:cNvSpPr txBox="1"/>
          <p:nvPr/>
        </p:nvSpPr>
        <p:spPr>
          <a:xfrm>
            <a:off x="2757725" y="3722950"/>
            <a:ext cx="227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Shared Memory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Giga Flops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Parallel programs using OpenMP and MPI</a:t>
            </a:r>
            <a:endParaRPr sz="1200"/>
          </a:p>
        </p:txBody>
      </p:sp>
      <p:sp>
        <p:nvSpPr>
          <p:cNvPr id="202" name="Google Shape;202;p20"/>
          <p:cNvSpPr txBox="1"/>
          <p:nvPr/>
        </p:nvSpPr>
        <p:spPr>
          <a:xfrm>
            <a:off x="6120125" y="4163825"/>
            <a:ext cx="227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Multiple nodes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Tera Flops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Infiniband (200Gbps)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Distributed memory</a:t>
            </a:r>
            <a:endParaRPr sz="1200"/>
          </a:p>
        </p:txBody>
      </p:sp>
      <p:sp>
        <p:nvSpPr>
          <p:cNvPr id="203" name="Google Shape;203;p20"/>
          <p:cNvSpPr/>
          <p:nvPr/>
        </p:nvSpPr>
        <p:spPr>
          <a:xfrm>
            <a:off x="2625275" y="1371125"/>
            <a:ext cx="25362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204" name="Google Shape;204;p20"/>
          <p:cNvSpPr/>
          <p:nvPr/>
        </p:nvSpPr>
        <p:spPr>
          <a:xfrm>
            <a:off x="2745575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205" name="Google Shape;205;p20"/>
          <p:cNvSpPr/>
          <p:nvPr/>
        </p:nvSpPr>
        <p:spPr>
          <a:xfrm>
            <a:off x="2974175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163763" y="2840213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207" name="Google Shape;207;p20"/>
          <p:cNvSpPr/>
          <p:nvPr/>
        </p:nvSpPr>
        <p:spPr>
          <a:xfrm>
            <a:off x="4392363" y="1812425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6131025" y="2840200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209" name="Google Shape;209;p20"/>
          <p:cNvSpPr/>
          <p:nvPr/>
        </p:nvSpPr>
        <p:spPr>
          <a:xfrm>
            <a:off x="6359625" y="1812413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7549213" y="2840200"/>
            <a:ext cx="831300" cy="7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CPU</a:t>
            </a:r>
            <a:endParaRPr b="1" sz="1500"/>
          </a:p>
        </p:txBody>
      </p:sp>
      <p:sp>
        <p:nvSpPr>
          <p:cNvPr id="211" name="Google Shape;211;p20"/>
          <p:cNvSpPr/>
          <p:nvPr/>
        </p:nvSpPr>
        <p:spPr>
          <a:xfrm>
            <a:off x="7777813" y="1812413"/>
            <a:ext cx="374100" cy="102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6010725" y="1371125"/>
            <a:ext cx="10719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213" name="Google Shape;213;p20"/>
          <p:cNvSpPr/>
          <p:nvPr/>
        </p:nvSpPr>
        <p:spPr>
          <a:xfrm>
            <a:off x="7428925" y="1371125"/>
            <a:ext cx="1071900" cy="4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Memory</a:t>
            </a:r>
            <a:endParaRPr b="1" sz="1600"/>
          </a:p>
        </p:txBody>
      </p:sp>
      <p:sp>
        <p:nvSpPr>
          <p:cNvPr id="214" name="Google Shape;214;p20"/>
          <p:cNvSpPr txBox="1"/>
          <p:nvPr/>
        </p:nvSpPr>
        <p:spPr>
          <a:xfrm>
            <a:off x="6943625" y="2308150"/>
            <a:ext cx="6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…….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1848100" y="2239975"/>
            <a:ext cx="4812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5393850" y="2239975"/>
            <a:ext cx="4812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7" name="Google Shape;217;p20"/>
          <p:cNvCxnSpPr/>
          <p:nvPr/>
        </p:nvCxnSpPr>
        <p:spPr>
          <a:xfrm>
            <a:off x="6006575" y="3656100"/>
            <a:ext cx="249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0"/>
          <p:cNvSpPr txBox="1"/>
          <p:nvPr/>
        </p:nvSpPr>
        <p:spPr>
          <a:xfrm>
            <a:off x="6169175" y="3589263"/>
            <a:ext cx="21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</a:t>
            </a:r>
            <a:endParaRPr b="1"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"/>
          <p:cNvSpPr txBox="1"/>
          <p:nvPr>
            <p:ph type="title"/>
          </p:nvPr>
        </p:nvSpPr>
        <p:spPr>
          <a:xfrm>
            <a:off x="90642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697" name="Google Shape;697;p83"/>
          <p:cNvSpPr txBox="1"/>
          <p:nvPr>
            <p:ph idx="1" type="body"/>
          </p:nvPr>
        </p:nvSpPr>
        <p:spPr>
          <a:xfrm>
            <a:off x="311700" y="1152475"/>
            <a:ext cx="23913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Host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Sequential code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98" name="Google Shape;698;p83"/>
          <p:cNvSpPr txBox="1"/>
          <p:nvPr/>
        </p:nvSpPr>
        <p:spPr>
          <a:xfrm>
            <a:off x="4279575" y="1017725"/>
            <a:ext cx="325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 main(void){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sequential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}</a:t>
            </a:r>
            <a:endParaRPr sz="1200"/>
          </a:p>
        </p:txBody>
      </p:sp>
      <p:pic>
        <p:nvPicPr>
          <p:cNvPr id="699" name="Google Shape;699;p83"/>
          <p:cNvPicPr preferRelativeResize="0"/>
          <p:nvPr/>
        </p:nvPicPr>
        <p:blipFill rotWithShape="1">
          <a:blip r:embed="rId3">
            <a:alphaModFix/>
          </a:blip>
          <a:srcRect b="0" l="0" r="55442" t="0"/>
          <a:stretch/>
        </p:blipFill>
        <p:spPr>
          <a:xfrm>
            <a:off x="565550" y="3383825"/>
            <a:ext cx="1676274" cy="14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/>
          <p:nvPr/>
        </p:nvSpPr>
        <p:spPr>
          <a:xfrm>
            <a:off x="6844625" y="1017725"/>
            <a:ext cx="2110800" cy="150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01" name="Google Shape;70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4"/>
          <p:cNvSpPr txBox="1"/>
          <p:nvPr>
            <p:ph type="title"/>
          </p:nvPr>
        </p:nvSpPr>
        <p:spPr>
          <a:xfrm>
            <a:off x="9064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708" name="Google Shape;708;p84"/>
          <p:cNvSpPr txBox="1"/>
          <p:nvPr>
            <p:ph idx="1" type="body"/>
          </p:nvPr>
        </p:nvSpPr>
        <p:spPr>
          <a:xfrm>
            <a:off x="311700" y="1152475"/>
            <a:ext cx="33132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Host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Sequential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Allocate memory on device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09" name="Google Shape;709;p84"/>
          <p:cNvSpPr txBox="1"/>
          <p:nvPr/>
        </p:nvSpPr>
        <p:spPr>
          <a:xfrm>
            <a:off x="4187300" y="1077700"/>
            <a:ext cx="325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 main(void){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sequential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Allocate memory on device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cudaMalloc(...)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}</a:t>
            </a:r>
            <a:endParaRPr sz="1200"/>
          </a:p>
        </p:txBody>
      </p:sp>
      <p:pic>
        <p:nvPicPr>
          <p:cNvPr id="710" name="Google Shape;710;p84"/>
          <p:cNvPicPr preferRelativeResize="0"/>
          <p:nvPr/>
        </p:nvPicPr>
        <p:blipFill rotWithShape="1">
          <a:blip r:embed="rId3">
            <a:alphaModFix/>
          </a:blip>
          <a:srcRect b="0" l="0" r="55442" t="0"/>
          <a:stretch/>
        </p:blipFill>
        <p:spPr>
          <a:xfrm>
            <a:off x="565550" y="3383825"/>
            <a:ext cx="1676274" cy="14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4"/>
          <p:cNvPicPr preferRelativeResize="0"/>
          <p:nvPr/>
        </p:nvPicPr>
        <p:blipFill rotWithShape="1">
          <a:blip r:embed="rId3">
            <a:alphaModFix/>
          </a:blip>
          <a:srcRect b="0" l="55406" r="0" t="0"/>
          <a:stretch/>
        </p:blipFill>
        <p:spPr>
          <a:xfrm>
            <a:off x="2511038" y="3384408"/>
            <a:ext cx="1676274" cy="148150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4"/>
          <p:cNvSpPr/>
          <p:nvPr/>
        </p:nvSpPr>
        <p:spPr>
          <a:xfrm>
            <a:off x="6844625" y="1017725"/>
            <a:ext cx="2110800" cy="150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13" name="Google Shape;71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5"/>
          <p:cNvSpPr txBox="1"/>
          <p:nvPr>
            <p:ph type="title"/>
          </p:nvPr>
        </p:nvSpPr>
        <p:spPr>
          <a:xfrm>
            <a:off x="906400" y="132013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720" name="Google Shape;720;p85"/>
          <p:cNvSpPr txBox="1"/>
          <p:nvPr>
            <p:ph idx="1" type="body"/>
          </p:nvPr>
        </p:nvSpPr>
        <p:spPr>
          <a:xfrm>
            <a:off x="311700" y="1152475"/>
            <a:ext cx="33132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Host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Sequential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Allocate memory on device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Copy data </a:t>
            </a:r>
            <a:r>
              <a:rPr lang="en" sz="1200">
                <a:solidFill>
                  <a:schemeClr val="dk1"/>
                </a:solidFill>
              </a:rPr>
              <a:t>from</a:t>
            </a:r>
            <a:r>
              <a:rPr lang="en" sz="1200">
                <a:solidFill>
                  <a:schemeClr val="dk1"/>
                </a:solidFill>
              </a:rPr>
              <a:t> host to device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Copy data from CPU to GPU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21" name="Google Shape;721;p85"/>
          <p:cNvSpPr txBox="1"/>
          <p:nvPr/>
        </p:nvSpPr>
        <p:spPr>
          <a:xfrm>
            <a:off x="4373075" y="1017725"/>
            <a:ext cx="325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 main(void){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sequential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Allocate memory on device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cudaMalloc(...)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Copy data from host to device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cudaMemcpy(...)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}</a:t>
            </a:r>
            <a:endParaRPr sz="1200"/>
          </a:p>
        </p:txBody>
      </p:sp>
      <p:pic>
        <p:nvPicPr>
          <p:cNvPr id="722" name="Google Shape;722;p85"/>
          <p:cNvPicPr preferRelativeResize="0"/>
          <p:nvPr/>
        </p:nvPicPr>
        <p:blipFill rotWithShape="1">
          <a:blip r:embed="rId3">
            <a:alphaModFix/>
          </a:blip>
          <a:srcRect b="0" l="0" r="55442" t="0"/>
          <a:stretch/>
        </p:blipFill>
        <p:spPr>
          <a:xfrm>
            <a:off x="565550" y="3383825"/>
            <a:ext cx="1676274" cy="14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5"/>
          <p:cNvPicPr preferRelativeResize="0"/>
          <p:nvPr/>
        </p:nvPicPr>
        <p:blipFill rotWithShape="1">
          <a:blip r:embed="rId3">
            <a:alphaModFix/>
          </a:blip>
          <a:srcRect b="0" l="55406" r="0" t="0"/>
          <a:stretch/>
        </p:blipFill>
        <p:spPr>
          <a:xfrm>
            <a:off x="2511038" y="3384408"/>
            <a:ext cx="1676274" cy="148150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5"/>
          <p:cNvSpPr/>
          <p:nvPr/>
        </p:nvSpPr>
        <p:spPr>
          <a:xfrm>
            <a:off x="2061850" y="4537850"/>
            <a:ext cx="534300" cy="12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5"/>
          <p:cNvSpPr/>
          <p:nvPr/>
        </p:nvSpPr>
        <p:spPr>
          <a:xfrm>
            <a:off x="6844625" y="1017725"/>
            <a:ext cx="2110800" cy="150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26" name="Google Shape;72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 txBox="1"/>
          <p:nvPr>
            <p:ph type="title"/>
          </p:nvPr>
        </p:nvSpPr>
        <p:spPr>
          <a:xfrm>
            <a:off x="906400" y="132013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733" name="Google Shape;733;p86"/>
          <p:cNvSpPr txBox="1"/>
          <p:nvPr>
            <p:ph idx="1" type="body"/>
          </p:nvPr>
        </p:nvSpPr>
        <p:spPr>
          <a:xfrm>
            <a:off x="311700" y="1152475"/>
            <a:ext cx="33132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Host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Sequential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Allocate memory on device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Copy data from host to device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Copy data from CPU to GPU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Launch kernel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Execute threads in parallel on GPU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4" name="Google Shape;734;p86"/>
          <p:cNvSpPr txBox="1"/>
          <p:nvPr/>
        </p:nvSpPr>
        <p:spPr>
          <a:xfrm>
            <a:off x="4373075" y="1017725"/>
            <a:ext cx="3313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 main(void){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sequential code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Allocate memory on device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cudaMalloc(...)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// Copy data from host to device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cudaMemcpy(...)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// Launch kernel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KernelName &lt;&lt;&lt; grid_size,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block_size &gt;&gt;&gt; (...)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}</a:t>
            </a:r>
            <a:endParaRPr sz="1200"/>
          </a:p>
        </p:txBody>
      </p:sp>
      <p:pic>
        <p:nvPicPr>
          <p:cNvPr id="735" name="Google Shape;735;p86"/>
          <p:cNvPicPr preferRelativeResize="0"/>
          <p:nvPr/>
        </p:nvPicPr>
        <p:blipFill rotWithShape="1">
          <a:blip r:embed="rId3">
            <a:alphaModFix/>
          </a:blip>
          <a:srcRect b="0" l="55406" r="0" t="0"/>
          <a:stretch/>
        </p:blipFill>
        <p:spPr>
          <a:xfrm>
            <a:off x="1130163" y="3384408"/>
            <a:ext cx="1676274" cy="1481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6"/>
          <p:cNvSpPr/>
          <p:nvPr/>
        </p:nvSpPr>
        <p:spPr>
          <a:xfrm>
            <a:off x="6844625" y="1017725"/>
            <a:ext cx="2110800" cy="150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Host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37" name="Google Shape;737;p86"/>
          <p:cNvSpPr/>
          <p:nvPr/>
        </p:nvSpPr>
        <p:spPr>
          <a:xfrm>
            <a:off x="1881450" y="3996175"/>
            <a:ext cx="1737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86"/>
          <p:cNvPicPr preferRelativeResize="0"/>
          <p:nvPr/>
        </p:nvPicPr>
        <p:blipFill rotWithShape="1">
          <a:blip r:embed="rId4">
            <a:alphaModFix/>
          </a:blip>
          <a:srcRect b="54626" l="71478" r="3281" t="15360"/>
          <a:stretch/>
        </p:blipFill>
        <p:spPr>
          <a:xfrm>
            <a:off x="6784488" y="2765900"/>
            <a:ext cx="2231075" cy="141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 txBox="1"/>
          <p:nvPr>
            <p:ph type="title"/>
          </p:nvPr>
        </p:nvSpPr>
        <p:spPr>
          <a:xfrm>
            <a:off x="9064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Flow of a CUDA program</a:t>
            </a:r>
            <a:endParaRPr b="1" sz="2820"/>
          </a:p>
        </p:txBody>
      </p:sp>
      <p:sp>
        <p:nvSpPr>
          <p:cNvPr id="745" name="Google Shape;745;p87"/>
          <p:cNvSpPr txBox="1"/>
          <p:nvPr>
            <p:ph idx="1" type="body"/>
          </p:nvPr>
        </p:nvSpPr>
        <p:spPr>
          <a:xfrm>
            <a:off x="311700" y="1152475"/>
            <a:ext cx="33132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Host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Sequential code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Allocate memory on device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Copy data from host to device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Copy data from CPU to GPU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Launch kernel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Execute threads in parallel on GPU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Copy data from device to host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46" name="Google Shape;746;p87"/>
          <p:cNvSpPr txBox="1"/>
          <p:nvPr/>
        </p:nvSpPr>
        <p:spPr>
          <a:xfrm>
            <a:off x="4373075" y="1017725"/>
            <a:ext cx="33132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 main(void){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// sequential code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// Allocate memory on device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cudaMalloc(...)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// Copy data from host to device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cudaMemcpy(...)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// Launch kernel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KernelName &lt;&lt;&lt; grid_size,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block_size &gt;&gt;&gt; (...)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// Copy data from device to host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cudaMemcpy(...)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//sequential code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return 0;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}</a:t>
            </a:r>
            <a:endParaRPr sz="1000"/>
          </a:p>
        </p:txBody>
      </p:sp>
      <p:sp>
        <p:nvSpPr>
          <p:cNvPr id="747" name="Google Shape;747;p87"/>
          <p:cNvSpPr/>
          <p:nvPr/>
        </p:nvSpPr>
        <p:spPr>
          <a:xfrm>
            <a:off x="6844625" y="1017725"/>
            <a:ext cx="2110800" cy="141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48" name="Google Shape;748;p87"/>
          <p:cNvPicPr preferRelativeResize="0"/>
          <p:nvPr/>
        </p:nvPicPr>
        <p:blipFill rotWithShape="1">
          <a:blip r:embed="rId3">
            <a:alphaModFix/>
          </a:blip>
          <a:srcRect b="54626" l="71478" r="3281" t="15360"/>
          <a:stretch/>
        </p:blipFill>
        <p:spPr>
          <a:xfrm>
            <a:off x="6844625" y="2526000"/>
            <a:ext cx="2110801" cy="141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7"/>
          <p:cNvPicPr preferRelativeResize="0"/>
          <p:nvPr/>
        </p:nvPicPr>
        <p:blipFill rotWithShape="1">
          <a:blip r:embed="rId4">
            <a:alphaModFix/>
          </a:blip>
          <a:srcRect b="0" l="0" r="55442" t="0"/>
          <a:stretch/>
        </p:blipFill>
        <p:spPr>
          <a:xfrm>
            <a:off x="786350" y="3343725"/>
            <a:ext cx="1676274" cy="14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7"/>
          <p:cNvSpPr/>
          <p:nvPr/>
        </p:nvSpPr>
        <p:spPr>
          <a:xfrm>
            <a:off x="7133075" y="4034400"/>
            <a:ext cx="1533900" cy="91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Host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51" name="Google Shape;75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 txBox="1"/>
          <p:nvPr>
            <p:ph type="title"/>
          </p:nvPr>
        </p:nvSpPr>
        <p:spPr>
          <a:xfrm>
            <a:off x="9225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Allocating device memory</a:t>
            </a:r>
            <a:endParaRPr b="1" sz="2820"/>
          </a:p>
        </p:txBody>
      </p:sp>
      <p:sp>
        <p:nvSpPr>
          <p:cNvPr id="758" name="Google Shape;758;p88"/>
          <p:cNvSpPr txBox="1"/>
          <p:nvPr>
            <p:ph idx="1" type="body"/>
          </p:nvPr>
        </p:nvSpPr>
        <p:spPr>
          <a:xfrm>
            <a:off x="311700" y="1152475"/>
            <a:ext cx="33132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In C: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malloc(...)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free(...)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59" name="Google Shape;75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9"/>
          <p:cNvSpPr txBox="1"/>
          <p:nvPr>
            <p:ph type="title"/>
          </p:nvPr>
        </p:nvSpPr>
        <p:spPr>
          <a:xfrm>
            <a:off x="92247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Allocating device memory</a:t>
            </a:r>
            <a:endParaRPr b="1" sz="2820"/>
          </a:p>
        </p:txBody>
      </p:sp>
      <p:sp>
        <p:nvSpPr>
          <p:cNvPr id="766" name="Google Shape;766;p89"/>
          <p:cNvSpPr txBox="1"/>
          <p:nvPr>
            <p:ph idx="1" type="body"/>
          </p:nvPr>
        </p:nvSpPr>
        <p:spPr>
          <a:xfrm>
            <a:off x="311700" y="1152475"/>
            <a:ext cx="33132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In C: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malloc(...)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free(...)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In CUDA: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cudaMalloc(Location, Size)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cudaFree()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67" name="Google Shape;767;p89"/>
          <p:cNvSpPr txBox="1"/>
          <p:nvPr/>
        </p:nvSpPr>
        <p:spPr>
          <a:xfrm>
            <a:off x="4103100" y="2571750"/>
            <a:ext cx="472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Location:</a:t>
            </a:r>
            <a:r>
              <a:rPr lang="en" sz="1500"/>
              <a:t> Memory location on device to allocate memory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Size:</a:t>
            </a:r>
            <a:r>
              <a:rPr lang="en" sz="1500"/>
              <a:t> number of bytes to allocate</a:t>
            </a:r>
            <a:endParaRPr sz="1500"/>
          </a:p>
        </p:txBody>
      </p:sp>
      <p:pic>
        <p:nvPicPr>
          <p:cNvPr id="768" name="Google Shape;76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0"/>
          <p:cNvSpPr txBox="1"/>
          <p:nvPr>
            <p:ph type="title"/>
          </p:nvPr>
        </p:nvSpPr>
        <p:spPr>
          <a:xfrm>
            <a:off x="90642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Copy data from host to device</a:t>
            </a:r>
            <a:endParaRPr b="1" sz="2820"/>
          </a:p>
        </p:txBody>
      </p:sp>
      <p:sp>
        <p:nvSpPr>
          <p:cNvPr id="775" name="Google Shape;775;p90"/>
          <p:cNvSpPr txBox="1"/>
          <p:nvPr>
            <p:ph idx="1" type="body"/>
          </p:nvPr>
        </p:nvSpPr>
        <p:spPr>
          <a:xfrm>
            <a:off x="311700" y="1152475"/>
            <a:ext cx="85770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cudaMemcpy( destination, source, numBytes, direction)</a:t>
            </a:r>
            <a:endParaRPr b="1"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76" name="Google Shape;77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1"/>
          <p:cNvSpPr txBox="1"/>
          <p:nvPr>
            <p:ph type="title"/>
          </p:nvPr>
        </p:nvSpPr>
        <p:spPr>
          <a:xfrm>
            <a:off x="9064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Copy data from host to device</a:t>
            </a:r>
            <a:endParaRPr b="1" sz="2820"/>
          </a:p>
        </p:txBody>
      </p:sp>
      <p:sp>
        <p:nvSpPr>
          <p:cNvPr id="783" name="Google Shape;783;p91"/>
          <p:cNvSpPr txBox="1"/>
          <p:nvPr>
            <p:ph idx="1" type="body"/>
          </p:nvPr>
        </p:nvSpPr>
        <p:spPr>
          <a:xfrm>
            <a:off x="311700" y="1152475"/>
            <a:ext cx="85770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cudaMemcpy( destination, source, numBytes, direction)</a:t>
            </a:r>
            <a:endParaRPr b="1" sz="15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Direction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Host to device (cudamemcpyhtod)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Device to host (cudamemcpydtoh)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Device to device (cudamemcpydtod)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Host to Host (cudamemcpyhtoh)</a:t>
            </a:r>
            <a:endParaRPr sz="1500"/>
          </a:p>
        </p:txBody>
      </p:sp>
      <p:pic>
        <p:nvPicPr>
          <p:cNvPr id="784" name="Google Shape;78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2"/>
          <p:cNvSpPr txBox="1"/>
          <p:nvPr>
            <p:ph type="title"/>
          </p:nvPr>
        </p:nvSpPr>
        <p:spPr>
          <a:xfrm>
            <a:off x="922500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Running a cuda program</a:t>
            </a:r>
            <a:endParaRPr b="1" sz="2820"/>
          </a:p>
        </p:txBody>
      </p:sp>
      <p:sp>
        <p:nvSpPr>
          <p:cNvPr id="791" name="Google Shape;791;p92"/>
          <p:cNvSpPr txBox="1"/>
          <p:nvPr>
            <p:ph idx="1" type="body"/>
          </p:nvPr>
        </p:nvSpPr>
        <p:spPr>
          <a:xfrm>
            <a:off x="311700" y="1152475"/>
            <a:ext cx="85770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500">
                <a:solidFill>
                  <a:schemeClr val="dk1"/>
                </a:solidFill>
              </a:rPr>
              <a:t>Save file with .cu extension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test.cu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92" name="Google Shape;79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innovations</a:t>
            </a:r>
            <a:endParaRPr b="1"/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Architecture innovations</a:t>
            </a:r>
            <a:endParaRPr sz="1800">
              <a:solidFill>
                <a:srgbClr val="262626"/>
              </a:solidFill>
            </a:endParaRPr>
          </a:p>
          <a:p>
            <a:pPr indent="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2626"/>
              </a:solidFill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3"/>
          <p:cNvSpPr txBox="1"/>
          <p:nvPr>
            <p:ph type="title"/>
          </p:nvPr>
        </p:nvSpPr>
        <p:spPr>
          <a:xfrm>
            <a:off x="922500" y="132013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Running a cuda program</a:t>
            </a:r>
            <a:endParaRPr b="1" sz="2820"/>
          </a:p>
        </p:txBody>
      </p:sp>
      <p:sp>
        <p:nvSpPr>
          <p:cNvPr id="799" name="Google Shape;799;p93"/>
          <p:cNvSpPr txBox="1"/>
          <p:nvPr>
            <p:ph idx="1" type="body"/>
          </p:nvPr>
        </p:nvSpPr>
        <p:spPr>
          <a:xfrm>
            <a:off x="311700" y="1152475"/>
            <a:ext cx="85770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500">
                <a:solidFill>
                  <a:schemeClr val="dk1"/>
                </a:solidFill>
              </a:rPr>
              <a:t>Save file with .cu extension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test.cu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Load cuda compiler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spack load nvhpc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00" name="Google Shape;80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4"/>
          <p:cNvSpPr txBox="1"/>
          <p:nvPr>
            <p:ph type="title"/>
          </p:nvPr>
        </p:nvSpPr>
        <p:spPr>
          <a:xfrm>
            <a:off x="906425" y="132038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Running a cuda program</a:t>
            </a:r>
            <a:endParaRPr b="1" sz="2820"/>
          </a:p>
        </p:txBody>
      </p:sp>
      <p:sp>
        <p:nvSpPr>
          <p:cNvPr id="807" name="Google Shape;807;p94"/>
          <p:cNvSpPr txBox="1"/>
          <p:nvPr>
            <p:ph idx="1" type="body"/>
          </p:nvPr>
        </p:nvSpPr>
        <p:spPr>
          <a:xfrm>
            <a:off x="311700" y="1152475"/>
            <a:ext cx="85770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500">
                <a:solidFill>
                  <a:schemeClr val="dk1"/>
                </a:solidFill>
              </a:rPr>
              <a:t>Save file with .cu extension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test.cu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Load cuda compiler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</a:t>
            </a:r>
            <a:r>
              <a:rPr lang="en" sz="1500">
                <a:solidFill>
                  <a:schemeClr val="dk1"/>
                </a:solidFill>
              </a:rPr>
              <a:t>pack load nvhpc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Compiler the program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nvcc test.cu -o test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08" name="Google Shape;80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5"/>
          <p:cNvSpPr txBox="1"/>
          <p:nvPr>
            <p:ph type="title"/>
          </p:nvPr>
        </p:nvSpPr>
        <p:spPr>
          <a:xfrm>
            <a:off x="912000" y="132013"/>
            <a:ext cx="85206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Running a cuda program</a:t>
            </a:r>
            <a:endParaRPr b="1" sz="2820"/>
          </a:p>
        </p:txBody>
      </p:sp>
      <p:sp>
        <p:nvSpPr>
          <p:cNvPr id="815" name="Google Shape;815;p95"/>
          <p:cNvSpPr txBox="1"/>
          <p:nvPr>
            <p:ph idx="1" type="body"/>
          </p:nvPr>
        </p:nvSpPr>
        <p:spPr>
          <a:xfrm>
            <a:off x="311700" y="1152475"/>
            <a:ext cx="8577000" cy="34164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500">
                <a:solidFill>
                  <a:schemeClr val="dk1"/>
                </a:solidFill>
              </a:rPr>
              <a:t>Save file with .cu extension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test.cu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Load cuda compiler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</a:t>
            </a:r>
            <a:r>
              <a:rPr lang="en" sz="1500">
                <a:solidFill>
                  <a:schemeClr val="dk1"/>
                </a:solidFill>
              </a:rPr>
              <a:t>pack load nvhpc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Compiler the program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nvcc test.cu -o test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Run the executable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./test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16" name="Google Shape;81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7"/>
          <p:cNvSpPr txBox="1"/>
          <p:nvPr>
            <p:ph type="title"/>
          </p:nvPr>
        </p:nvSpPr>
        <p:spPr>
          <a:xfrm>
            <a:off x="814800" y="2285400"/>
            <a:ext cx="7514400" cy="572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 u="sng">
                <a:solidFill>
                  <a:schemeClr val="accent1"/>
                </a:solidFill>
              </a:rPr>
              <a:t>Module 6 : Memory Flow</a:t>
            </a:r>
            <a:endParaRPr b="1" sz="42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832" name="Google Shape;832;p98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Memory flow in CUDA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CUDA vector addition program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Profiling CUDA programs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833" name="Google Shape;83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Memory hierarchy</a:t>
            </a:r>
            <a:endParaRPr b="1" sz="2820"/>
          </a:p>
        </p:txBody>
      </p:sp>
      <p:sp>
        <p:nvSpPr>
          <p:cNvPr id="839" name="Google Shape;839;p99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Registers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40" name="Google Shape;840;p99"/>
          <p:cNvSpPr/>
          <p:nvPr/>
        </p:nvSpPr>
        <p:spPr>
          <a:xfrm>
            <a:off x="529374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1" name="Google Shape;841;p99"/>
          <p:cNvSpPr/>
          <p:nvPr/>
        </p:nvSpPr>
        <p:spPr>
          <a:xfrm>
            <a:off x="613249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2" name="Google Shape;842;p99"/>
          <p:cNvSpPr/>
          <p:nvPr/>
        </p:nvSpPr>
        <p:spPr>
          <a:xfrm>
            <a:off x="697124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3" name="Google Shape;843;p99"/>
          <p:cNvSpPr/>
          <p:nvPr/>
        </p:nvSpPr>
        <p:spPr>
          <a:xfrm>
            <a:off x="7809998" y="16044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4" name="Google Shape;844;p99"/>
          <p:cNvSpPr/>
          <p:nvPr/>
        </p:nvSpPr>
        <p:spPr>
          <a:xfrm>
            <a:off x="513295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45" name="Google Shape;845;p99"/>
          <p:cNvSpPr/>
          <p:nvPr/>
        </p:nvSpPr>
        <p:spPr>
          <a:xfrm>
            <a:off x="597170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46" name="Google Shape;846;p99"/>
          <p:cNvSpPr/>
          <p:nvPr/>
        </p:nvSpPr>
        <p:spPr>
          <a:xfrm>
            <a:off x="681045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47" name="Google Shape;847;p99"/>
          <p:cNvSpPr/>
          <p:nvPr/>
        </p:nvSpPr>
        <p:spPr>
          <a:xfrm>
            <a:off x="764920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pic>
        <p:nvPicPr>
          <p:cNvPr id="848" name="Google Shape;84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0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Memory hierarchy</a:t>
            </a:r>
            <a:endParaRPr b="1" sz="2820"/>
          </a:p>
        </p:txBody>
      </p:sp>
      <p:sp>
        <p:nvSpPr>
          <p:cNvPr id="855" name="Google Shape;855;p100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Registers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Local memory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56" name="Google Shape;856;p100"/>
          <p:cNvSpPr/>
          <p:nvPr/>
        </p:nvSpPr>
        <p:spPr>
          <a:xfrm>
            <a:off x="529374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7" name="Google Shape;857;p100"/>
          <p:cNvSpPr/>
          <p:nvPr/>
        </p:nvSpPr>
        <p:spPr>
          <a:xfrm>
            <a:off x="613249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8" name="Google Shape;858;p100"/>
          <p:cNvSpPr/>
          <p:nvPr/>
        </p:nvSpPr>
        <p:spPr>
          <a:xfrm>
            <a:off x="697124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9" name="Google Shape;859;p100"/>
          <p:cNvSpPr/>
          <p:nvPr/>
        </p:nvSpPr>
        <p:spPr>
          <a:xfrm>
            <a:off x="7809998" y="16044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0" name="Google Shape;860;p100"/>
          <p:cNvSpPr/>
          <p:nvPr/>
        </p:nvSpPr>
        <p:spPr>
          <a:xfrm>
            <a:off x="513295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61" name="Google Shape;861;p100"/>
          <p:cNvSpPr/>
          <p:nvPr/>
        </p:nvSpPr>
        <p:spPr>
          <a:xfrm>
            <a:off x="597170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62" name="Google Shape;862;p100"/>
          <p:cNvSpPr/>
          <p:nvPr/>
        </p:nvSpPr>
        <p:spPr>
          <a:xfrm>
            <a:off x="681045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63" name="Google Shape;863;p100"/>
          <p:cNvSpPr/>
          <p:nvPr/>
        </p:nvSpPr>
        <p:spPr>
          <a:xfrm>
            <a:off x="764920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64" name="Google Shape;864;p100"/>
          <p:cNvSpPr/>
          <p:nvPr/>
        </p:nvSpPr>
        <p:spPr>
          <a:xfrm>
            <a:off x="513295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65" name="Google Shape;865;p100"/>
          <p:cNvSpPr/>
          <p:nvPr/>
        </p:nvSpPr>
        <p:spPr>
          <a:xfrm>
            <a:off x="597170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66" name="Google Shape;866;p100"/>
          <p:cNvSpPr/>
          <p:nvPr/>
        </p:nvSpPr>
        <p:spPr>
          <a:xfrm>
            <a:off x="681045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67" name="Google Shape;867;p100"/>
          <p:cNvSpPr/>
          <p:nvPr/>
        </p:nvSpPr>
        <p:spPr>
          <a:xfrm>
            <a:off x="764920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pic>
        <p:nvPicPr>
          <p:cNvPr id="868" name="Google Shape;86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1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Memory hierarchy</a:t>
            </a:r>
            <a:endParaRPr b="1" sz="2820"/>
          </a:p>
        </p:txBody>
      </p:sp>
      <p:sp>
        <p:nvSpPr>
          <p:cNvPr id="875" name="Google Shape;875;p101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Registers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Local memory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Block of threads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Shared memory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76" name="Google Shape;876;p101"/>
          <p:cNvSpPr/>
          <p:nvPr/>
        </p:nvSpPr>
        <p:spPr>
          <a:xfrm>
            <a:off x="529374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7" name="Google Shape;877;p101"/>
          <p:cNvSpPr/>
          <p:nvPr/>
        </p:nvSpPr>
        <p:spPr>
          <a:xfrm>
            <a:off x="613249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8" name="Google Shape;878;p101"/>
          <p:cNvSpPr/>
          <p:nvPr/>
        </p:nvSpPr>
        <p:spPr>
          <a:xfrm>
            <a:off x="6971248" y="16521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9" name="Google Shape;879;p101"/>
          <p:cNvSpPr/>
          <p:nvPr/>
        </p:nvSpPr>
        <p:spPr>
          <a:xfrm>
            <a:off x="7809998" y="1604450"/>
            <a:ext cx="250500" cy="967300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0" name="Google Shape;880;p101"/>
          <p:cNvSpPr/>
          <p:nvPr/>
        </p:nvSpPr>
        <p:spPr>
          <a:xfrm>
            <a:off x="513295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81" name="Google Shape;881;p101"/>
          <p:cNvSpPr/>
          <p:nvPr/>
        </p:nvSpPr>
        <p:spPr>
          <a:xfrm>
            <a:off x="597170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82" name="Google Shape;882;p101"/>
          <p:cNvSpPr/>
          <p:nvPr/>
        </p:nvSpPr>
        <p:spPr>
          <a:xfrm>
            <a:off x="681045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83" name="Google Shape;883;p101"/>
          <p:cNvSpPr/>
          <p:nvPr/>
        </p:nvSpPr>
        <p:spPr>
          <a:xfrm>
            <a:off x="7649200" y="27256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Reg</a:t>
            </a:r>
            <a:endParaRPr b="1" sz="1600"/>
          </a:p>
        </p:txBody>
      </p:sp>
      <p:sp>
        <p:nvSpPr>
          <p:cNvPr id="884" name="Google Shape;884;p101"/>
          <p:cNvSpPr/>
          <p:nvPr/>
        </p:nvSpPr>
        <p:spPr>
          <a:xfrm>
            <a:off x="513295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85" name="Google Shape;885;p101"/>
          <p:cNvSpPr/>
          <p:nvPr/>
        </p:nvSpPr>
        <p:spPr>
          <a:xfrm>
            <a:off x="597170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86" name="Google Shape;886;p101"/>
          <p:cNvSpPr/>
          <p:nvPr/>
        </p:nvSpPr>
        <p:spPr>
          <a:xfrm>
            <a:off x="681045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87" name="Google Shape;887;p101"/>
          <p:cNvSpPr/>
          <p:nvPr/>
        </p:nvSpPr>
        <p:spPr>
          <a:xfrm>
            <a:off x="7649200" y="3253875"/>
            <a:ext cx="5721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LM</a:t>
            </a:r>
            <a:endParaRPr b="1" sz="1600"/>
          </a:p>
        </p:txBody>
      </p:sp>
      <p:sp>
        <p:nvSpPr>
          <p:cNvPr id="888" name="Google Shape;888;p101"/>
          <p:cNvSpPr/>
          <p:nvPr/>
        </p:nvSpPr>
        <p:spPr>
          <a:xfrm>
            <a:off x="5132950" y="3782075"/>
            <a:ext cx="30885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Shared memory</a:t>
            </a:r>
            <a:endParaRPr b="1" sz="1600"/>
          </a:p>
        </p:txBody>
      </p:sp>
      <p:pic>
        <p:nvPicPr>
          <p:cNvPr id="889" name="Google Shape;88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2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Memory hierarchy</a:t>
            </a:r>
            <a:endParaRPr b="1" sz="2820"/>
          </a:p>
        </p:txBody>
      </p:sp>
      <p:sp>
        <p:nvSpPr>
          <p:cNvPr id="896" name="Google Shape;896;p102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Registers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Thread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rgbClr val="38761D"/>
              </a:buClr>
              <a:buSzPts val="1500"/>
              <a:buChar char="-"/>
            </a:pPr>
            <a:r>
              <a:rPr lang="en" sz="1500">
                <a:solidFill>
                  <a:srgbClr val="38761D"/>
                </a:solidFill>
              </a:rPr>
              <a:t>Local memory</a:t>
            </a:r>
            <a:endParaRPr sz="1500">
              <a:solidFill>
                <a:srgbClr val="38761D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Block of threads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rgbClr val="38761D"/>
              </a:buClr>
              <a:buSzPts val="1500"/>
              <a:buChar char="-"/>
            </a:pPr>
            <a:r>
              <a:rPr lang="en" sz="1500">
                <a:solidFill>
                  <a:srgbClr val="38761D"/>
                </a:solidFill>
              </a:rPr>
              <a:t>Shared memory</a:t>
            </a:r>
            <a:endParaRPr sz="1500">
              <a:solidFill>
                <a:srgbClr val="38761D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All blocks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700"/>
              </a:spcBef>
              <a:spcAft>
                <a:spcPts val="0"/>
              </a:spcAft>
              <a:buClr>
                <a:srgbClr val="38761D"/>
              </a:buClr>
              <a:buSzPts val="1500"/>
              <a:buChar char="-"/>
            </a:pPr>
            <a:r>
              <a:rPr lang="en" sz="1500">
                <a:solidFill>
                  <a:srgbClr val="38761D"/>
                </a:solidFill>
              </a:rPr>
              <a:t>Global memory</a:t>
            </a:r>
            <a:endParaRPr sz="1500">
              <a:solidFill>
                <a:srgbClr val="38761D"/>
              </a:solidFill>
            </a:endParaRPr>
          </a:p>
        </p:txBody>
      </p:sp>
      <p:sp>
        <p:nvSpPr>
          <p:cNvPr id="897" name="Google Shape;897;p102"/>
          <p:cNvSpPr/>
          <p:nvPr/>
        </p:nvSpPr>
        <p:spPr>
          <a:xfrm>
            <a:off x="3453385" y="1553769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8" name="Google Shape;898;p102"/>
          <p:cNvSpPr/>
          <p:nvPr/>
        </p:nvSpPr>
        <p:spPr>
          <a:xfrm>
            <a:off x="4131608" y="1553769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9" name="Google Shape;899;p102"/>
          <p:cNvSpPr/>
          <p:nvPr/>
        </p:nvSpPr>
        <p:spPr>
          <a:xfrm>
            <a:off x="4809830" y="1553769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0" name="Google Shape;900;p102"/>
          <p:cNvSpPr/>
          <p:nvPr/>
        </p:nvSpPr>
        <p:spPr>
          <a:xfrm>
            <a:off x="5488053" y="1518550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1" name="Google Shape;901;p102"/>
          <p:cNvSpPr/>
          <p:nvPr/>
        </p:nvSpPr>
        <p:spPr>
          <a:xfrm>
            <a:off x="3323362" y="234640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02" name="Google Shape;902;p102"/>
          <p:cNvSpPr/>
          <p:nvPr/>
        </p:nvSpPr>
        <p:spPr>
          <a:xfrm>
            <a:off x="4001585" y="234640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03" name="Google Shape;903;p102"/>
          <p:cNvSpPr/>
          <p:nvPr/>
        </p:nvSpPr>
        <p:spPr>
          <a:xfrm>
            <a:off x="4679807" y="234640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04" name="Google Shape;904;p102"/>
          <p:cNvSpPr/>
          <p:nvPr/>
        </p:nvSpPr>
        <p:spPr>
          <a:xfrm>
            <a:off x="5358030" y="234640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05" name="Google Shape;905;p102"/>
          <p:cNvSpPr/>
          <p:nvPr/>
        </p:nvSpPr>
        <p:spPr>
          <a:xfrm>
            <a:off x="3323362" y="273639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06" name="Google Shape;906;p102"/>
          <p:cNvSpPr/>
          <p:nvPr/>
        </p:nvSpPr>
        <p:spPr>
          <a:xfrm>
            <a:off x="4001585" y="273639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07" name="Google Shape;907;p102"/>
          <p:cNvSpPr/>
          <p:nvPr/>
        </p:nvSpPr>
        <p:spPr>
          <a:xfrm>
            <a:off x="4679807" y="273639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08" name="Google Shape;908;p102"/>
          <p:cNvSpPr/>
          <p:nvPr/>
        </p:nvSpPr>
        <p:spPr>
          <a:xfrm>
            <a:off x="5358030" y="273639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09" name="Google Shape;909;p102"/>
          <p:cNvSpPr/>
          <p:nvPr/>
        </p:nvSpPr>
        <p:spPr>
          <a:xfrm>
            <a:off x="3323362" y="3126393"/>
            <a:ext cx="24972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Shared memory</a:t>
            </a:r>
            <a:endParaRPr b="1" sz="1100"/>
          </a:p>
        </p:txBody>
      </p:sp>
      <p:sp>
        <p:nvSpPr>
          <p:cNvPr id="910" name="Google Shape;910;p102"/>
          <p:cNvSpPr/>
          <p:nvPr/>
        </p:nvSpPr>
        <p:spPr>
          <a:xfrm>
            <a:off x="6691885" y="1577694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1" name="Google Shape;911;p102"/>
          <p:cNvSpPr/>
          <p:nvPr/>
        </p:nvSpPr>
        <p:spPr>
          <a:xfrm>
            <a:off x="7370108" y="1577694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2" name="Google Shape;912;p102"/>
          <p:cNvSpPr/>
          <p:nvPr/>
        </p:nvSpPr>
        <p:spPr>
          <a:xfrm>
            <a:off x="8048330" y="1577694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3" name="Google Shape;913;p102"/>
          <p:cNvSpPr/>
          <p:nvPr/>
        </p:nvSpPr>
        <p:spPr>
          <a:xfrm>
            <a:off x="8726553" y="1542475"/>
            <a:ext cx="202529" cy="714158"/>
          </a:xfrm>
          <a:custGeom>
            <a:rect b="b" l="l" r="r" t="t"/>
            <a:pathLst>
              <a:path extrusionOk="0" h="38692" w="10020">
                <a:moveTo>
                  <a:pt x="6814" y="0"/>
                </a:moveTo>
                <a:cubicBezTo>
                  <a:pt x="6814" y="2551"/>
                  <a:pt x="4748" y="4666"/>
                  <a:pt x="3607" y="6947"/>
                </a:cubicBezTo>
                <a:cubicBezTo>
                  <a:pt x="2538" y="9085"/>
                  <a:pt x="5123" y="11671"/>
                  <a:pt x="6814" y="13360"/>
                </a:cubicBezTo>
                <a:cubicBezTo>
                  <a:pt x="8428" y="14973"/>
                  <a:pt x="3803" y="16806"/>
                  <a:pt x="2538" y="18704"/>
                </a:cubicBezTo>
                <a:cubicBezTo>
                  <a:pt x="1344" y="20495"/>
                  <a:pt x="5632" y="22471"/>
                  <a:pt x="5210" y="24582"/>
                </a:cubicBezTo>
                <a:cubicBezTo>
                  <a:pt x="4702" y="27125"/>
                  <a:pt x="915" y="30626"/>
                  <a:pt x="3073" y="32064"/>
                </a:cubicBezTo>
                <a:cubicBezTo>
                  <a:pt x="4562" y="33057"/>
                  <a:pt x="5397" y="37407"/>
                  <a:pt x="3607" y="37407"/>
                </a:cubicBezTo>
                <a:cubicBezTo>
                  <a:pt x="2096" y="37407"/>
                  <a:pt x="-951" y="34876"/>
                  <a:pt x="401" y="34201"/>
                </a:cubicBezTo>
                <a:cubicBezTo>
                  <a:pt x="2442" y="33182"/>
                  <a:pt x="3532" y="37923"/>
                  <a:pt x="5745" y="38476"/>
                </a:cubicBezTo>
                <a:cubicBezTo>
                  <a:pt x="7473" y="38908"/>
                  <a:pt x="10020" y="37051"/>
                  <a:pt x="10020" y="35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4" name="Google Shape;914;p102"/>
          <p:cNvSpPr/>
          <p:nvPr/>
        </p:nvSpPr>
        <p:spPr>
          <a:xfrm>
            <a:off x="6561862" y="237032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15" name="Google Shape;915;p102"/>
          <p:cNvSpPr/>
          <p:nvPr/>
        </p:nvSpPr>
        <p:spPr>
          <a:xfrm>
            <a:off x="7240085" y="237032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16" name="Google Shape;916;p102"/>
          <p:cNvSpPr/>
          <p:nvPr/>
        </p:nvSpPr>
        <p:spPr>
          <a:xfrm>
            <a:off x="7918307" y="237032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17" name="Google Shape;917;p102"/>
          <p:cNvSpPr/>
          <p:nvPr/>
        </p:nvSpPr>
        <p:spPr>
          <a:xfrm>
            <a:off x="8596530" y="2370328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Reg</a:t>
            </a:r>
            <a:endParaRPr b="1" sz="1100"/>
          </a:p>
        </p:txBody>
      </p:sp>
      <p:sp>
        <p:nvSpPr>
          <p:cNvPr id="918" name="Google Shape;918;p102"/>
          <p:cNvSpPr/>
          <p:nvPr/>
        </p:nvSpPr>
        <p:spPr>
          <a:xfrm>
            <a:off x="6561862" y="276032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19" name="Google Shape;919;p102"/>
          <p:cNvSpPr/>
          <p:nvPr/>
        </p:nvSpPr>
        <p:spPr>
          <a:xfrm>
            <a:off x="7240085" y="276032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20" name="Google Shape;920;p102"/>
          <p:cNvSpPr/>
          <p:nvPr/>
        </p:nvSpPr>
        <p:spPr>
          <a:xfrm>
            <a:off x="7918307" y="276032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21" name="Google Shape;921;p102"/>
          <p:cNvSpPr/>
          <p:nvPr/>
        </p:nvSpPr>
        <p:spPr>
          <a:xfrm>
            <a:off x="8596530" y="2760323"/>
            <a:ext cx="4626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LM</a:t>
            </a:r>
            <a:endParaRPr b="1" sz="1100"/>
          </a:p>
        </p:txBody>
      </p:sp>
      <p:sp>
        <p:nvSpPr>
          <p:cNvPr id="922" name="Google Shape;922;p102"/>
          <p:cNvSpPr/>
          <p:nvPr/>
        </p:nvSpPr>
        <p:spPr>
          <a:xfrm>
            <a:off x="6561862" y="3150318"/>
            <a:ext cx="2497200" cy="1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Shared memory</a:t>
            </a:r>
            <a:endParaRPr b="1" sz="1100"/>
          </a:p>
        </p:txBody>
      </p:sp>
      <p:sp>
        <p:nvSpPr>
          <p:cNvPr id="923" name="Google Shape;923;p102"/>
          <p:cNvSpPr/>
          <p:nvPr/>
        </p:nvSpPr>
        <p:spPr>
          <a:xfrm>
            <a:off x="3323325" y="3586075"/>
            <a:ext cx="5735700" cy="9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Global memory</a:t>
            </a:r>
            <a:endParaRPr b="1" sz="1100"/>
          </a:p>
        </p:txBody>
      </p:sp>
      <p:pic>
        <p:nvPicPr>
          <p:cNvPr id="924" name="Google Shape;92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innovations</a:t>
            </a:r>
            <a:endParaRPr b="1"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" sz="1800">
                <a:solidFill>
                  <a:srgbClr val="262626"/>
                </a:solidFill>
              </a:rPr>
              <a:t>Architecture innovations</a:t>
            </a:r>
            <a:endParaRPr sz="1800">
              <a:solidFill>
                <a:srgbClr val="262626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" sz="1800">
                <a:solidFill>
                  <a:srgbClr val="262626"/>
                </a:solidFill>
              </a:rPr>
              <a:t>Width: 8 bit to 16 bit to 64 bit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03"/>
          <p:cNvPicPr preferRelativeResize="0"/>
          <p:nvPr/>
        </p:nvPicPr>
        <p:blipFill rotWithShape="1">
          <a:blip r:embed="rId4">
            <a:alphaModFix/>
          </a:blip>
          <a:srcRect b="65343" l="11502" r="8841" t="19581"/>
          <a:stretch/>
        </p:blipFill>
        <p:spPr>
          <a:xfrm>
            <a:off x="971650" y="1168775"/>
            <a:ext cx="8069900" cy="8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3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934" name="Google Shape;934;p103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04"/>
          <p:cNvPicPr preferRelativeResize="0"/>
          <p:nvPr/>
        </p:nvPicPr>
        <p:blipFill rotWithShape="1">
          <a:blip r:embed="rId4">
            <a:alphaModFix/>
          </a:blip>
          <a:srcRect b="65343" l="11502" r="8841" t="19581"/>
          <a:stretch/>
        </p:blipFill>
        <p:spPr>
          <a:xfrm>
            <a:off x="1996450" y="1277925"/>
            <a:ext cx="6020298" cy="6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04"/>
          <p:cNvPicPr preferRelativeResize="0"/>
          <p:nvPr/>
        </p:nvPicPr>
        <p:blipFill rotWithShape="1">
          <a:blip r:embed="rId4">
            <a:alphaModFix/>
          </a:blip>
          <a:srcRect b="53582" l="11502" r="8841" t="34602"/>
          <a:stretch/>
        </p:blipFill>
        <p:spPr>
          <a:xfrm>
            <a:off x="198537" y="1919150"/>
            <a:ext cx="9616127" cy="8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4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944" name="Google Shape;944;p104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05"/>
          <p:cNvPicPr preferRelativeResize="0"/>
          <p:nvPr/>
        </p:nvPicPr>
        <p:blipFill rotWithShape="1">
          <a:blip r:embed="rId4">
            <a:alphaModFix/>
          </a:blip>
          <a:srcRect b="65343" l="11502" r="8841" t="19581"/>
          <a:stretch/>
        </p:blipFill>
        <p:spPr>
          <a:xfrm>
            <a:off x="1996450" y="1277925"/>
            <a:ext cx="6020298" cy="6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5"/>
          <p:cNvPicPr preferRelativeResize="0"/>
          <p:nvPr/>
        </p:nvPicPr>
        <p:blipFill rotWithShape="1">
          <a:blip r:embed="rId4">
            <a:alphaModFix/>
          </a:blip>
          <a:srcRect b="53582" l="11502" r="8841" t="34602"/>
          <a:stretch/>
        </p:blipFill>
        <p:spPr>
          <a:xfrm>
            <a:off x="1996450" y="1919150"/>
            <a:ext cx="6020298" cy="5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5"/>
          <p:cNvPicPr preferRelativeResize="0"/>
          <p:nvPr/>
        </p:nvPicPr>
        <p:blipFill rotWithShape="1">
          <a:blip r:embed="rId4">
            <a:alphaModFix/>
          </a:blip>
          <a:srcRect b="43319" l="11502" r="8841" t="46363"/>
          <a:stretch/>
        </p:blipFill>
        <p:spPr>
          <a:xfrm>
            <a:off x="212030" y="2477850"/>
            <a:ext cx="958914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05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955" name="Google Shape;955;p105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06"/>
          <p:cNvPicPr preferRelativeResize="0"/>
          <p:nvPr/>
        </p:nvPicPr>
        <p:blipFill rotWithShape="1">
          <a:blip r:embed="rId4">
            <a:alphaModFix/>
          </a:blip>
          <a:srcRect b="65343" l="11502" r="8841" t="19581"/>
          <a:stretch/>
        </p:blipFill>
        <p:spPr>
          <a:xfrm>
            <a:off x="1996450" y="1277925"/>
            <a:ext cx="6020298" cy="6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6"/>
          <p:cNvPicPr preferRelativeResize="0"/>
          <p:nvPr/>
        </p:nvPicPr>
        <p:blipFill rotWithShape="1">
          <a:blip r:embed="rId4">
            <a:alphaModFix/>
          </a:blip>
          <a:srcRect b="53582" l="11502" r="8841" t="34602"/>
          <a:stretch/>
        </p:blipFill>
        <p:spPr>
          <a:xfrm>
            <a:off x="1996450" y="1919150"/>
            <a:ext cx="6020298" cy="5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06"/>
          <p:cNvPicPr preferRelativeResize="0"/>
          <p:nvPr/>
        </p:nvPicPr>
        <p:blipFill rotWithShape="1">
          <a:blip r:embed="rId4">
            <a:alphaModFix/>
          </a:blip>
          <a:srcRect b="43319" l="11502" r="8841" t="46363"/>
          <a:stretch/>
        </p:blipFill>
        <p:spPr>
          <a:xfrm>
            <a:off x="1996450" y="2552425"/>
            <a:ext cx="6020298" cy="4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06"/>
          <p:cNvPicPr preferRelativeResize="0"/>
          <p:nvPr/>
        </p:nvPicPr>
        <p:blipFill rotWithShape="1">
          <a:blip r:embed="rId4">
            <a:alphaModFix/>
          </a:blip>
          <a:srcRect b="36637" l="11502" r="8841" t="56625"/>
          <a:stretch/>
        </p:blipFill>
        <p:spPr>
          <a:xfrm>
            <a:off x="-157250" y="2991275"/>
            <a:ext cx="10927998" cy="5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06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967" name="Google Shape;967;p106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07"/>
          <p:cNvPicPr preferRelativeResize="0"/>
          <p:nvPr/>
        </p:nvPicPr>
        <p:blipFill rotWithShape="1">
          <a:blip r:embed="rId3">
            <a:alphaModFix/>
          </a:blip>
          <a:srcRect b="80418" l="11502" r="8841" t="0"/>
          <a:stretch/>
        </p:blipFill>
        <p:spPr>
          <a:xfrm>
            <a:off x="970900" y="833881"/>
            <a:ext cx="8173098" cy="113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7"/>
          <p:cNvPicPr preferRelativeResize="0"/>
          <p:nvPr/>
        </p:nvPicPr>
        <p:blipFill rotWithShape="1">
          <a:blip r:embed="rId3">
            <a:alphaModFix/>
          </a:blip>
          <a:srcRect b="65343" l="11502" r="8841" t="19581"/>
          <a:stretch/>
        </p:blipFill>
        <p:spPr>
          <a:xfrm>
            <a:off x="1996450" y="2082875"/>
            <a:ext cx="6020298" cy="6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07"/>
          <p:cNvPicPr preferRelativeResize="0"/>
          <p:nvPr/>
        </p:nvPicPr>
        <p:blipFill rotWithShape="1">
          <a:blip r:embed="rId3">
            <a:alphaModFix/>
          </a:blip>
          <a:srcRect b="53582" l="11502" r="8841" t="34602"/>
          <a:stretch/>
        </p:blipFill>
        <p:spPr>
          <a:xfrm>
            <a:off x="1996450" y="2724100"/>
            <a:ext cx="6020298" cy="5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7"/>
          <p:cNvPicPr preferRelativeResize="0"/>
          <p:nvPr/>
        </p:nvPicPr>
        <p:blipFill rotWithShape="1">
          <a:blip r:embed="rId3">
            <a:alphaModFix/>
          </a:blip>
          <a:srcRect b="43319" l="11502" r="8841" t="46363"/>
          <a:stretch/>
        </p:blipFill>
        <p:spPr>
          <a:xfrm>
            <a:off x="1996450" y="3357375"/>
            <a:ext cx="6020298" cy="4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07"/>
          <p:cNvPicPr preferRelativeResize="0"/>
          <p:nvPr/>
        </p:nvPicPr>
        <p:blipFill rotWithShape="1">
          <a:blip r:embed="rId3">
            <a:alphaModFix/>
          </a:blip>
          <a:srcRect b="36637" l="11502" r="8841" t="56625"/>
          <a:stretch/>
        </p:blipFill>
        <p:spPr>
          <a:xfrm>
            <a:off x="1996450" y="3754150"/>
            <a:ext cx="6020298" cy="2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07"/>
          <p:cNvPicPr preferRelativeResize="0"/>
          <p:nvPr/>
        </p:nvPicPr>
        <p:blipFill rotWithShape="1">
          <a:blip r:embed="rId3">
            <a:alphaModFix/>
          </a:blip>
          <a:srcRect b="28033" l="11502" r="8841" t="63306"/>
          <a:stretch/>
        </p:blipFill>
        <p:spPr>
          <a:xfrm>
            <a:off x="746300" y="4040685"/>
            <a:ext cx="8520602" cy="52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7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981" name="Google Shape;981;p107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08"/>
          <p:cNvPicPr preferRelativeResize="0"/>
          <p:nvPr/>
        </p:nvPicPr>
        <p:blipFill rotWithShape="1">
          <a:blip r:embed="rId3">
            <a:alphaModFix/>
          </a:blip>
          <a:srcRect b="80418" l="11502" r="8841" t="0"/>
          <a:stretch/>
        </p:blipFill>
        <p:spPr>
          <a:xfrm>
            <a:off x="1996450" y="628488"/>
            <a:ext cx="6020298" cy="8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8"/>
          <p:cNvPicPr preferRelativeResize="0"/>
          <p:nvPr/>
        </p:nvPicPr>
        <p:blipFill rotWithShape="1">
          <a:blip r:embed="rId3">
            <a:alphaModFix/>
          </a:blip>
          <a:srcRect b="65343" l="11502" r="8841" t="19581"/>
          <a:stretch/>
        </p:blipFill>
        <p:spPr>
          <a:xfrm>
            <a:off x="1996450" y="1461388"/>
            <a:ext cx="6020298" cy="6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08"/>
          <p:cNvPicPr preferRelativeResize="0"/>
          <p:nvPr/>
        </p:nvPicPr>
        <p:blipFill rotWithShape="1">
          <a:blip r:embed="rId3">
            <a:alphaModFix/>
          </a:blip>
          <a:srcRect b="53582" l="11502" r="8841" t="34602"/>
          <a:stretch/>
        </p:blipFill>
        <p:spPr>
          <a:xfrm>
            <a:off x="1996450" y="2102613"/>
            <a:ext cx="6020298" cy="5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08"/>
          <p:cNvPicPr preferRelativeResize="0"/>
          <p:nvPr/>
        </p:nvPicPr>
        <p:blipFill rotWithShape="1">
          <a:blip r:embed="rId3">
            <a:alphaModFix/>
          </a:blip>
          <a:srcRect b="43319" l="11502" r="8841" t="46363"/>
          <a:stretch/>
        </p:blipFill>
        <p:spPr>
          <a:xfrm>
            <a:off x="1996450" y="2735888"/>
            <a:ext cx="6020298" cy="4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8"/>
          <p:cNvPicPr preferRelativeResize="0"/>
          <p:nvPr/>
        </p:nvPicPr>
        <p:blipFill rotWithShape="1">
          <a:blip r:embed="rId3">
            <a:alphaModFix/>
          </a:blip>
          <a:srcRect b="36637" l="11502" r="8841" t="56625"/>
          <a:stretch/>
        </p:blipFill>
        <p:spPr>
          <a:xfrm>
            <a:off x="1996450" y="3132663"/>
            <a:ext cx="6020298" cy="2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08"/>
          <p:cNvPicPr preferRelativeResize="0"/>
          <p:nvPr/>
        </p:nvPicPr>
        <p:blipFill rotWithShape="1">
          <a:blip r:embed="rId3">
            <a:alphaModFix/>
          </a:blip>
          <a:srcRect b="28033" l="11502" r="8841" t="63306"/>
          <a:stretch/>
        </p:blipFill>
        <p:spPr>
          <a:xfrm>
            <a:off x="1996450" y="3419188"/>
            <a:ext cx="6020298" cy="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8"/>
          <p:cNvPicPr preferRelativeResize="0"/>
          <p:nvPr/>
        </p:nvPicPr>
        <p:blipFill rotWithShape="1">
          <a:blip r:embed="rId3">
            <a:alphaModFix/>
          </a:blip>
          <a:srcRect b="23383" l="11502" r="8841" t="71912"/>
          <a:stretch/>
        </p:blipFill>
        <p:spPr>
          <a:xfrm>
            <a:off x="-390177" y="3787525"/>
            <a:ext cx="11081601" cy="3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996" name="Google Shape;996;p108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109"/>
          <p:cNvPicPr preferRelativeResize="0"/>
          <p:nvPr/>
        </p:nvPicPr>
        <p:blipFill rotWithShape="1">
          <a:blip r:embed="rId3">
            <a:alphaModFix/>
          </a:blip>
          <a:srcRect b="80418" l="11502" r="8841" t="0"/>
          <a:stretch/>
        </p:blipFill>
        <p:spPr>
          <a:xfrm>
            <a:off x="1996450" y="546638"/>
            <a:ext cx="6020298" cy="8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9"/>
          <p:cNvPicPr preferRelativeResize="0"/>
          <p:nvPr/>
        </p:nvPicPr>
        <p:blipFill rotWithShape="1">
          <a:blip r:embed="rId3">
            <a:alphaModFix/>
          </a:blip>
          <a:srcRect b="65343" l="11502" r="8841" t="19581"/>
          <a:stretch/>
        </p:blipFill>
        <p:spPr>
          <a:xfrm>
            <a:off x="1996450" y="1379538"/>
            <a:ext cx="6020298" cy="6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9"/>
          <p:cNvPicPr preferRelativeResize="0"/>
          <p:nvPr/>
        </p:nvPicPr>
        <p:blipFill rotWithShape="1">
          <a:blip r:embed="rId3">
            <a:alphaModFix/>
          </a:blip>
          <a:srcRect b="53582" l="11502" r="8841" t="34602"/>
          <a:stretch/>
        </p:blipFill>
        <p:spPr>
          <a:xfrm>
            <a:off x="1996450" y="2020763"/>
            <a:ext cx="6020298" cy="5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9"/>
          <p:cNvPicPr preferRelativeResize="0"/>
          <p:nvPr/>
        </p:nvPicPr>
        <p:blipFill rotWithShape="1">
          <a:blip r:embed="rId3">
            <a:alphaModFix/>
          </a:blip>
          <a:srcRect b="43319" l="11502" r="8841" t="46363"/>
          <a:stretch/>
        </p:blipFill>
        <p:spPr>
          <a:xfrm>
            <a:off x="1996450" y="2654038"/>
            <a:ext cx="6020298" cy="43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9"/>
          <p:cNvPicPr preferRelativeResize="0"/>
          <p:nvPr/>
        </p:nvPicPr>
        <p:blipFill rotWithShape="1">
          <a:blip r:embed="rId3">
            <a:alphaModFix/>
          </a:blip>
          <a:srcRect b="36637" l="11502" r="8841" t="56625"/>
          <a:stretch/>
        </p:blipFill>
        <p:spPr>
          <a:xfrm>
            <a:off x="1996450" y="3050813"/>
            <a:ext cx="6020298" cy="2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09"/>
          <p:cNvPicPr preferRelativeResize="0"/>
          <p:nvPr/>
        </p:nvPicPr>
        <p:blipFill rotWithShape="1">
          <a:blip r:embed="rId3">
            <a:alphaModFix/>
          </a:blip>
          <a:srcRect b="28033" l="11502" r="8841" t="63306"/>
          <a:stretch/>
        </p:blipFill>
        <p:spPr>
          <a:xfrm>
            <a:off x="1996450" y="3337338"/>
            <a:ext cx="6020298" cy="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9"/>
          <p:cNvPicPr preferRelativeResize="0"/>
          <p:nvPr/>
        </p:nvPicPr>
        <p:blipFill rotWithShape="1">
          <a:blip r:embed="rId3">
            <a:alphaModFix/>
          </a:blip>
          <a:srcRect b="23383" l="11502" r="8841" t="71912"/>
          <a:stretch/>
        </p:blipFill>
        <p:spPr>
          <a:xfrm>
            <a:off x="1996450" y="3726163"/>
            <a:ext cx="6020298" cy="2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09"/>
          <p:cNvPicPr preferRelativeResize="0"/>
          <p:nvPr/>
        </p:nvPicPr>
        <p:blipFill rotWithShape="1">
          <a:blip r:embed="rId3">
            <a:alphaModFix/>
          </a:blip>
          <a:srcRect b="0" l="11502" r="8841" t="76562"/>
          <a:stretch/>
        </p:blipFill>
        <p:spPr>
          <a:xfrm>
            <a:off x="1261114" y="3946775"/>
            <a:ext cx="7490970" cy="12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09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820"/>
              <a:t>CUDA Vector Addition Program</a:t>
            </a:r>
            <a:endParaRPr b="1" sz="2820"/>
          </a:p>
        </p:txBody>
      </p:sp>
      <p:sp>
        <p:nvSpPr>
          <p:cNvPr id="1012" name="Google Shape;1012;p109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0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Profiling CUDA programs</a:t>
            </a:r>
            <a:endParaRPr b="1" sz="2820"/>
          </a:p>
        </p:txBody>
      </p:sp>
      <p:sp>
        <p:nvSpPr>
          <p:cNvPr id="1018" name="Google Shape;1018;p110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What is profiling?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19" name="Google Shape;101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1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Profiling CUDA programs (contd…)</a:t>
            </a:r>
            <a:endParaRPr b="1" sz="2820"/>
          </a:p>
        </p:txBody>
      </p:sp>
      <p:sp>
        <p:nvSpPr>
          <p:cNvPr id="1026" name="Google Shape;1026;p111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What is profiling?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Detecting which function takes how much time 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How many times a function is executed</a:t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27" name="Google Shape;102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2"/>
          <p:cNvSpPr txBox="1"/>
          <p:nvPr>
            <p:ph type="title"/>
          </p:nvPr>
        </p:nvSpPr>
        <p:spPr>
          <a:xfrm>
            <a:off x="628650" y="66030"/>
            <a:ext cx="7886700" cy="704700"/>
          </a:xfrm>
          <a:prstGeom prst="rect">
            <a:avLst/>
          </a:prstGeom>
        </p:spPr>
        <p:txBody>
          <a:bodyPr anchorCtr="0" anchor="ctr" bIns="21975" lIns="43975" spcFirstLastPara="1" rIns="43975" wrap="square" tIns="21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Profiling CUDA programs (contd…)</a:t>
            </a:r>
            <a:endParaRPr b="1" sz="2820"/>
          </a:p>
        </p:txBody>
      </p:sp>
      <p:sp>
        <p:nvSpPr>
          <p:cNvPr id="1034" name="Google Shape;1034;p112"/>
          <p:cNvSpPr txBox="1"/>
          <p:nvPr>
            <p:ph idx="1" type="body"/>
          </p:nvPr>
        </p:nvSpPr>
        <p:spPr>
          <a:xfrm>
            <a:off x="628650" y="996433"/>
            <a:ext cx="7886700" cy="3684300"/>
          </a:xfrm>
          <a:prstGeom prst="rect">
            <a:avLst/>
          </a:prstGeom>
        </p:spPr>
        <p:txBody>
          <a:bodyPr anchorCtr="0" anchor="t" bIns="21975" lIns="43975" spcFirstLastPara="1" rIns="43975" wrap="square" tIns="21975">
            <a:normAutofit/>
          </a:bodyPr>
          <a:lstStyle/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What is profiling?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Detecting which function takes how much time </a:t>
            </a:r>
            <a:endParaRPr sz="1500">
              <a:solidFill>
                <a:schemeClr val="dk1"/>
              </a:solidFill>
            </a:endParaRPr>
          </a:p>
          <a:p>
            <a:pPr indent="-323850" lvl="1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How many times a function is executed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-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nvprof ./&lt;executable_name&gt;</a:t>
            </a:r>
            <a:endParaRPr sz="15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35" name="Google Shape;103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325" y="158338"/>
            <a:ext cx="645675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158337"/>
            <a:ext cx="520075" cy="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